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61" r:id="rId3"/>
    <p:sldId id="257" r:id="rId4"/>
    <p:sldId id="259" r:id="rId5"/>
    <p:sldId id="260" r:id="rId6"/>
    <p:sldId id="262" r:id="rId7"/>
    <p:sldId id="266" r:id="rId8"/>
    <p:sldId id="263" r:id="rId9"/>
    <p:sldId id="264" r:id="rId10"/>
    <p:sldId id="305" r:id="rId11"/>
    <p:sldId id="265" r:id="rId12"/>
    <p:sldId id="267" r:id="rId13"/>
    <p:sldId id="258" r:id="rId14"/>
    <p:sldId id="269" r:id="rId15"/>
    <p:sldId id="270" r:id="rId16"/>
    <p:sldId id="306" r:id="rId17"/>
    <p:sldId id="273" r:id="rId18"/>
    <p:sldId id="271" r:id="rId19"/>
    <p:sldId id="272" r:id="rId20"/>
    <p:sldId id="274" r:id="rId21"/>
    <p:sldId id="309" r:id="rId22"/>
    <p:sldId id="307" r:id="rId23"/>
    <p:sldId id="308" r:id="rId24"/>
    <p:sldId id="275" r:id="rId25"/>
    <p:sldId id="276" r:id="rId26"/>
    <p:sldId id="277" r:id="rId27"/>
    <p:sldId id="281" r:id="rId28"/>
    <p:sldId id="285" r:id="rId29"/>
    <p:sldId id="284" r:id="rId30"/>
    <p:sldId id="283" r:id="rId31"/>
    <p:sldId id="286" r:id="rId32"/>
    <p:sldId id="287" r:id="rId33"/>
    <p:sldId id="291" r:id="rId34"/>
    <p:sldId id="301" r:id="rId35"/>
    <p:sldId id="290" r:id="rId36"/>
    <p:sldId id="289" r:id="rId37"/>
    <p:sldId id="288" r:id="rId38"/>
    <p:sldId id="292" r:id="rId39"/>
    <p:sldId id="294" r:id="rId40"/>
    <p:sldId id="296" r:id="rId41"/>
    <p:sldId id="304" r:id="rId42"/>
    <p:sldId id="298" r:id="rId43"/>
    <p:sldId id="299" r:id="rId44"/>
    <p:sldId id="293" r:id="rId45"/>
    <p:sldId id="278" r:id="rId46"/>
    <p:sldId id="280" r:id="rId47"/>
    <p:sldId id="27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500" autoAdjust="0"/>
  </p:normalViewPr>
  <p:slideViewPr>
    <p:cSldViewPr>
      <p:cViewPr>
        <p:scale>
          <a:sx n="90" d="100"/>
          <a:sy n="90" d="100"/>
        </p:scale>
        <p:origin x="-480"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18"/>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3FD668-28AF-4448-A0A9-A63342A1C5D2}" type="datetimeFigureOut">
              <a:rPr lang="en-US" smtClean="0"/>
              <a:pPr/>
              <a:t>1/19/2018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EB89ED-3D95-4A0D-8680-1B5B134D40C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dropbox.com/sh/fdfb78lyiu3p75b/AAB4Gk2dPaoHRCSHSs-LATQpa?dl=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p>
          <a:p>
            <a:endParaRPr lang="en-US" dirty="0" smtClean="0"/>
          </a:p>
          <a:p>
            <a:r>
              <a:rPr lang="en-US" dirty="0" smtClean="0"/>
              <a:t>Robert, have a video</a:t>
            </a:r>
            <a:r>
              <a:rPr lang="en-US" baseline="0" dirty="0" smtClean="0"/>
              <a:t> that was done where I talk about our Holiday project; link is below so that you can incorporate some of it into this video.  Also, use whatever music you feel fits.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Bounce TV video: </a:t>
            </a:r>
            <a:r>
              <a:rPr lang="en-US" dirty="0" smtClean="0">
                <a:hlinkClick r:id="rId3"/>
              </a:rPr>
              <a:t>https://www.dropbox.com/sh/fdfb78lyiu3p75b/AAB4Gk2dPaoHRCSHSs-LATQpa?dl=0</a:t>
            </a:r>
            <a:endParaRPr lang="en-US" dirty="0" smtClean="0"/>
          </a:p>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a:t>
            </a:r>
            <a:r>
              <a:rPr lang="en-US" baseline="0" dirty="0" smtClean="0"/>
              <a:t>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p>
          <a:p>
            <a:endParaRPr lang="en-US" dirty="0" smtClean="0"/>
          </a:p>
          <a:p>
            <a:r>
              <a:rPr lang="en-US" dirty="0" smtClean="0"/>
              <a:t>Robert: we do not have a picture</a:t>
            </a:r>
            <a:r>
              <a:rPr lang="en-US" baseline="0" dirty="0" smtClean="0"/>
              <a:t> for this; suggestions on what we can use?</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p>
          <a:p>
            <a:endParaRPr lang="en-US" dirty="0" smtClean="0"/>
          </a:p>
          <a:p>
            <a:r>
              <a:rPr lang="en-US" dirty="0" smtClean="0"/>
              <a:t>Robert: we do not have a picture</a:t>
            </a:r>
            <a:r>
              <a:rPr lang="en-US" baseline="0" dirty="0" smtClean="0"/>
              <a:t> for this; suggestions on what we can use?</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This is the last slide of volunteers with Jimmy’s picture being the last photo. It states: “In Loving Memory”, (photo)</a:t>
            </a:r>
            <a:r>
              <a:rPr lang="en-US" baseline="0" dirty="0" smtClean="0"/>
              <a:t> “1953-2014”</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Please</a:t>
            </a:r>
            <a:r>
              <a:rPr lang="en-US" baseline="0" dirty="0" smtClean="0"/>
              <a:t> update as to how it should look</a:t>
            </a:r>
            <a:endParaRPr lang="en-US" dirty="0" smtClean="0"/>
          </a:p>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make this into a creative piece</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Voice over text</a:t>
            </a:r>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EB89ED-3D95-4A0D-8680-1B5B134D40C9}"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011189-17E2-452E-8081-063E8B1FDDFC}" type="datetime1">
              <a:rPr lang="en-US" smtClean="0"/>
              <a:pPr/>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4FA8E0-0351-4279-8F24-8D8E5FA4C928}" type="datetime1">
              <a:rPr lang="en-US" smtClean="0"/>
              <a:pPr/>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FCDD52-C467-49ED-8C1A-5507CDFAB6EF}" type="datetime1">
              <a:rPr lang="en-US" smtClean="0"/>
              <a:pPr/>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53ED0B-31CE-4AE8-A619-E800AB7AB63E}" type="datetime1">
              <a:rPr lang="en-US" smtClean="0"/>
              <a:pPr/>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677725-CC3D-452E-AAA7-5080145AFE8F}" type="datetime1">
              <a:rPr lang="en-US" smtClean="0"/>
              <a:pPr/>
              <a:t>1/19/2018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6005B74-FEE5-4F48-8D5D-406EC40B3E17}" type="datetime1">
              <a:rPr lang="en-US" smtClean="0"/>
              <a:pPr/>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96186B-9430-4DD1-8D6A-C9D8FDB25F62}" type="datetime1">
              <a:rPr lang="en-US" smtClean="0"/>
              <a:pPr/>
              <a:t>1/19/2018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96ECF4-4427-4AFA-AECA-BDFC8506BA53}" type="datetime1">
              <a:rPr lang="en-US" smtClean="0"/>
              <a:pPr/>
              <a:t>1/19/2018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3D8739-D7F8-4101-A5C6-5B2CEB3E3076}" type="datetime1">
              <a:rPr lang="en-US" smtClean="0"/>
              <a:pPr/>
              <a:t>1/19/2018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F07AA4-3F0F-4409-B911-1C87DD331516}" type="datetime1">
              <a:rPr lang="en-US" smtClean="0"/>
              <a:pPr/>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B2AB1A-790E-4FBC-BF04-B0C1011CD83E}" type="datetime1">
              <a:rPr lang="en-US" smtClean="0"/>
              <a:pPr/>
              <a:t>1/19/2018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674681-532D-49A4-BE8A-13935451865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E552DF-7F3D-465A-BA74-7654749651A4}" type="datetime1">
              <a:rPr lang="en-US" smtClean="0"/>
              <a:pPr/>
              <a:t>1/19/2018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74681-532D-49A4-BE8A-13935451865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7.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685801"/>
            <a:ext cx="7772400" cy="990600"/>
          </a:xfrm>
        </p:spPr>
        <p:txBody>
          <a:bodyPr>
            <a:normAutofit/>
          </a:bodyPr>
          <a:lstStyle/>
          <a:p>
            <a:pPr lvl="0"/>
            <a:r>
              <a:rPr lang="en-US" sz="2800" b="1" dirty="0"/>
              <a:t>Introduction</a:t>
            </a:r>
            <a:r>
              <a:rPr lang="en-US" sz="2800" dirty="0"/>
              <a:t/>
            </a:r>
            <a:br>
              <a:rPr lang="en-US" sz="2800" dirty="0"/>
            </a:br>
            <a:endParaRPr lang="en-US" sz="2800" dirty="0"/>
          </a:p>
        </p:txBody>
      </p:sp>
      <p:sp>
        <p:nvSpPr>
          <p:cNvPr id="4" name="TextBox 3"/>
          <p:cNvSpPr txBox="1"/>
          <p:nvPr/>
        </p:nvSpPr>
        <p:spPr>
          <a:xfrm>
            <a:off x="1066800" y="1752600"/>
            <a:ext cx="6400800" cy="1754326"/>
          </a:xfrm>
          <a:prstGeom prst="rect">
            <a:avLst/>
          </a:prstGeom>
          <a:noFill/>
        </p:spPr>
        <p:txBody>
          <a:bodyPr wrap="square" rtlCol="0">
            <a:spAutoFit/>
          </a:bodyPr>
          <a:lstStyle/>
          <a:p>
            <a:r>
              <a:rPr lang="en-US" dirty="0"/>
              <a:t>Westerville Caring &amp; Sharing (WC&amp;S) was founded in 1988 by the Westerville Area Chamber of Commerce and the Westerville YWCA to reach out to Westerville City School District students and families who are in need. We are an all-volunteer, community-centered organization.  </a:t>
            </a:r>
          </a:p>
          <a:p>
            <a:endParaRPr lang="en-US" dirty="0"/>
          </a:p>
        </p:txBody>
      </p:sp>
      <p:sp>
        <p:nvSpPr>
          <p:cNvPr id="5" name="Slide Number Placeholder 4"/>
          <p:cNvSpPr>
            <a:spLocks noGrp="1"/>
          </p:cNvSpPr>
          <p:nvPr>
            <p:ph type="sldNum" sz="quarter" idx="12"/>
          </p:nvPr>
        </p:nvSpPr>
        <p:spPr/>
        <p:txBody>
          <a:bodyPr/>
          <a:lstStyle/>
          <a:p>
            <a:fld id="{08674681-532D-49A4-BE8A-13935451865C}"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10</a:t>
            </a:fld>
            <a:endParaRPr lang="en-US"/>
          </a:p>
        </p:txBody>
      </p:sp>
      <p:pic>
        <p:nvPicPr>
          <p:cNvPr id="5" name="Picture 4" descr="Garage sale001.jpg"/>
          <p:cNvPicPr>
            <a:picLocks noChangeAspect="1"/>
          </p:cNvPicPr>
          <p:nvPr/>
        </p:nvPicPr>
        <p:blipFill>
          <a:blip r:embed="rId2" cstate="print"/>
          <a:stretch>
            <a:fillRect/>
          </a:stretch>
        </p:blipFill>
        <p:spPr>
          <a:xfrm>
            <a:off x="685800" y="838200"/>
            <a:ext cx="2334445" cy="3065145"/>
          </a:xfrm>
          <a:prstGeom prst="rect">
            <a:avLst/>
          </a:prstGeom>
        </p:spPr>
      </p:pic>
      <p:pic>
        <p:nvPicPr>
          <p:cNvPr id="7" name="Picture 6" descr="Fundraising 002.jpg"/>
          <p:cNvPicPr>
            <a:picLocks noChangeAspect="1"/>
          </p:cNvPicPr>
          <p:nvPr/>
        </p:nvPicPr>
        <p:blipFill>
          <a:blip r:embed="rId3" cstate="print"/>
          <a:stretch>
            <a:fillRect/>
          </a:stretch>
        </p:blipFill>
        <p:spPr>
          <a:xfrm>
            <a:off x="3733800" y="990600"/>
            <a:ext cx="2209800" cy="21050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3100" b="1" dirty="0"/>
              <a:t>Signature Programs</a:t>
            </a:r>
            <a:r>
              <a:rPr lang="en-US" dirty="0"/>
              <a:t/>
            </a:r>
            <a:br>
              <a:rPr lang="en-US" dirty="0"/>
            </a:br>
            <a:endParaRPr lang="en-US" dirty="0"/>
          </a:p>
        </p:txBody>
      </p:sp>
      <p:sp>
        <p:nvSpPr>
          <p:cNvPr id="3" name="Content Placeholder 2"/>
          <p:cNvSpPr>
            <a:spLocks noGrp="1"/>
          </p:cNvSpPr>
          <p:nvPr>
            <p:ph idx="1"/>
          </p:nvPr>
        </p:nvSpPr>
        <p:spPr>
          <a:xfrm>
            <a:off x="533400" y="1295400"/>
            <a:ext cx="8229600" cy="4800600"/>
          </a:xfrm>
        </p:spPr>
        <p:txBody>
          <a:bodyPr>
            <a:normAutofit/>
          </a:bodyPr>
          <a:lstStyle/>
          <a:p>
            <a:pPr marL="0">
              <a:spcBef>
                <a:spcPts val="0"/>
              </a:spcBef>
              <a:buNone/>
            </a:pPr>
            <a:r>
              <a:rPr lang="en-US" sz="2000" dirty="0" smtClean="0"/>
              <a:t>Our two signature programs are our Back to School Project and our Holiday Project. </a:t>
            </a:r>
          </a:p>
          <a:p>
            <a:pPr marL="0">
              <a:spcBef>
                <a:spcPts val="0"/>
              </a:spcBef>
              <a:buNone/>
            </a:pPr>
            <a:endParaRPr lang="en-US" sz="2000" dirty="0" smtClean="0"/>
          </a:p>
          <a:p>
            <a:pPr marL="0">
              <a:spcBef>
                <a:spcPts val="0"/>
              </a:spcBef>
              <a:buNone/>
            </a:pPr>
            <a:r>
              <a:rPr lang="en-US" sz="2000" dirty="0" smtClean="0"/>
              <a:t>The Back-to-School project is designed to help families with school-aged children who might be overwhelmed in providing school supplies and clothing. We assists students and their families with book bags, age-appropriate school supplies, and clothing gift certificates. In addition to school supplies, personal hygiene products are also given as these items cannot be purchased with a EBT or SNAP card. In the 2016-2017 school year, over 4600 Westerville school students qualified for subsidized meals. This is a 120% student increase over the number of students who qualified in the 2010-2011 school year. It is important that these students start the school year on an equal footing with their peers. We served  over 9,000</a:t>
            </a:r>
            <a:r>
              <a:rPr lang="en-US" sz="2000" dirty="0" smtClean="0">
                <a:solidFill>
                  <a:srgbClr val="FF0000"/>
                </a:solidFill>
              </a:rPr>
              <a:t> </a:t>
            </a:r>
            <a:r>
              <a:rPr lang="en-US" sz="2000" dirty="0" smtClean="0"/>
              <a:t>students over the last 30 years.</a:t>
            </a:r>
          </a:p>
          <a:p>
            <a:pPr marL="0">
              <a:spcBef>
                <a:spcPts val="0"/>
              </a:spcBef>
            </a:pPr>
            <a:endParaRPr lang="en-US" sz="2000"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12</a:t>
            </a:fld>
            <a:endParaRPr lang="en-US"/>
          </a:p>
        </p:txBody>
      </p:sp>
      <p:pic>
        <p:nvPicPr>
          <p:cNvPr id="5" name="Picture 4" descr="bts3.jpg"/>
          <p:cNvPicPr>
            <a:picLocks noChangeAspect="1"/>
          </p:cNvPicPr>
          <p:nvPr/>
        </p:nvPicPr>
        <p:blipFill>
          <a:blip r:embed="rId3" cstate="print"/>
          <a:stretch>
            <a:fillRect/>
          </a:stretch>
        </p:blipFill>
        <p:spPr>
          <a:xfrm>
            <a:off x="457200" y="990600"/>
            <a:ext cx="2514600" cy="2514600"/>
          </a:xfrm>
          <a:prstGeom prst="rect">
            <a:avLst/>
          </a:prstGeom>
        </p:spPr>
      </p:pic>
      <p:pic>
        <p:nvPicPr>
          <p:cNvPr id="2050" name="Picture 2" descr="C:\Users\Owner\Documents\Westerville Caring &amp; Sharing\W C&amp;S Information\photos\school1.jpg"/>
          <p:cNvPicPr>
            <a:picLocks noChangeAspect="1" noChangeArrowheads="1"/>
          </p:cNvPicPr>
          <p:nvPr/>
        </p:nvPicPr>
        <p:blipFill>
          <a:blip r:embed="rId4" cstate="print"/>
          <a:srcRect/>
          <a:stretch>
            <a:fillRect/>
          </a:stretch>
        </p:blipFill>
        <p:spPr bwMode="auto">
          <a:xfrm>
            <a:off x="3581400" y="838200"/>
            <a:ext cx="1962150" cy="1962150"/>
          </a:xfrm>
          <a:prstGeom prst="rect">
            <a:avLst/>
          </a:prstGeom>
          <a:noFill/>
        </p:spPr>
      </p:pic>
      <p:pic>
        <p:nvPicPr>
          <p:cNvPr id="8" name="Picture 7" descr="IMG_0595.jpg"/>
          <p:cNvPicPr>
            <a:picLocks noChangeAspect="1"/>
          </p:cNvPicPr>
          <p:nvPr/>
        </p:nvPicPr>
        <p:blipFill>
          <a:blip r:embed="rId5" cstate="print"/>
          <a:stretch>
            <a:fillRect/>
          </a:stretch>
        </p:blipFill>
        <p:spPr>
          <a:xfrm>
            <a:off x="6019800" y="1600200"/>
            <a:ext cx="2540000" cy="1905000"/>
          </a:xfrm>
          <a:prstGeom prst="rect">
            <a:avLst/>
          </a:prstGeom>
        </p:spPr>
      </p:pic>
      <p:pic>
        <p:nvPicPr>
          <p:cNvPr id="10" name="Picture 9" descr="BTS 004 blurred.jpg"/>
          <p:cNvPicPr>
            <a:picLocks noChangeAspect="1"/>
          </p:cNvPicPr>
          <p:nvPr/>
        </p:nvPicPr>
        <p:blipFill>
          <a:blip r:embed="rId6" cstate="print"/>
          <a:stretch>
            <a:fillRect/>
          </a:stretch>
        </p:blipFill>
        <p:spPr>
          <a:xfrm>
            <a:off x="3429000" y="2971800"/>
            <a:ext cx="2057400" cy="27432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13</a:t>
            </a:fld>
            <a:endParaRPr lang="en-US"/>
          </a:p>
        </p:txBody>
      </p:sp>
      <p:pic>
        <p:nvPicPr>
          <p:cNvPr id="5" name="Picture 4" descr="Volunteers 1blurred.jpg"/>
          <p:cNvPicPr>
            <a:picLocks noChangeAspect="1"/>
          </p:cNvPicPr>
          <p:nvPr/>
        </p:nvPicPr>
        <p:blipFill>
          <a:blip r:embed="rId3" cstate="print"/>
          <a:stretch>
            <a:fillRect/>
          </a:stretch>
        </p:blipFill>
        <p:spPr>
          <a:xfrm>
            <a:off x="457200" y="1524000"/>
            <a:ext cx="2857500" cy="1905000"/>
          </a:xfrm>
          <a:prstGeom prst="rect">
            <a:avLst/>
          </a:prstGeom>
        </p:spPr>
      </p:pic>
      <p:pic>
        <p:nvPicPr>
          <p:cNvPr id="7" name="Picture 6" descr="IMG_0588.jpg"/>
          <p:cNvPicPr>
            <a:picLocks noChangeAspect="1"/>
          </p:cNvPicPr>
          <p:nvPr/>
        </p:nvPicPr>
        <p:blipFill>
          <a:blip r:embed="rId4" cstate="print"/>
          <a:stretch>
            <a:fillRect/>
          </a:stretch>
        </p:blipFill>
        <p:spPr>
          <a:xfrm>
            <a:off x="4038600" y="1447800"/>
            <a:ext cx="3048000" cy="2286000"/>
          </a:xfrm>
          <a:prstGeom prst="rect">
            <a:avLst/>
          </a:prstGeom>
        </p:spPr>
      </p:pic>
      <p:pic>
        <p:nvPicPr>
          <p:cNvPr id="8" name="Picture 7" descr="IMG_0591.jpg"/>
          <p:cNvPicPr>
            <a:picLocks noChangeAspect="1"/>
          </p:cNvPicPr>
          <p:nvPr/>
        </p:nvPicPr>
        <p:blipFill>
          <a:blip r:embed="rId5" cstate="print"/>
          <a:stretch>
            <a:fillRect/>
          </a:stretch>
        </p:blipFill>
        <p:spPr>
          <a:xfrm>
            <a:off x="304800" y="3886200"/>
            <a:ext cx="3352800" cy="25146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5638800"/>
          </a:xfrm>
        </p:spPr>
        <p:txBody>
          <a:bodyPr/>
          <a:lstStyle/>
          <a:p>
            <a:pPr marL="0" indent="0">
              <a:buNone/>
            </a:pPr>
            <a:r>
              <a:rPr lang="en-US" sz="2200" dirty="0" smtClean="0"/>
              <a:t>The Holiday Project helps students and their families with items from their wish list, food basket, gift certificates, and personal hygiene products </a:t>
            </a:r>
            <a:r>
              <a:rPr lang="en-US" sz="2400" dirty="0" smtClean="0"/>
              <a:t>through a sponsorship, consisting of individuals and/or businesses/organizations. </a:t>
            </a:r>
            <a:r>
              <a:rPr lang="en-US" sz="2200" dirty="0" smtClean="0"/>
              <a:t>The Holiday Project has two components—Christmas Gift Sponsorship and Food Drive. </a:t>
            </a:r>
          </a:p>
          <a:p>
            <a:pPr marL="0" indent="0">
              <a:buNone/>
            </a:pPr>
            <a:r>
              <a:rPr lang="en-US" sz="2400" dirty="0" smtClean="0"/>
              <a:t>The Christmas sponsorship is a community-wide project where we recruit sponsors to provide items from a student’s wish list. Students, parents, and/or guardians fill out a wish-list where requests for clothing, toys, electronics, books, etc are listed. A sponsor is then matched with a student or students to purchase items from the wish list. The sponsors then deliver the gifts to the distribution site.</a:t>
            </a:r>
          </a:p>
          <a:p>
            <a:pPr marL="0" indent="0">
              <a:buNone/>
            </a:pPr>
            <a:r>
              <a:rPr lang="en-US" sz="2400" dirty="0" smtClean="0"/>
              <a:t>We served  over 13,500 students over the last 30 years.</a:t>
            </a:r>
            <a:endParaRPr lang="en-US" sz="2400"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15</a:t>
            </a:fld>
            <a:endParaRPr lang="en-US"/>
          </a:p>
        </p:txBody>
      </p:sp>
      <p:pic>
        <p:nvPicPr>
          <p:cNvPr id="6" name="Picture 5" descr="IMG_0187.jpg"/>
          <p:cNvPicPr>
            <a:picLocks noChangeAspect="1"/>
          </p:cNvPicPr>
          <p:nvPr/>
        </p:nvPicPr>
        <p:blipFill>
          <a:blip r:embed="rId3" cstate="print"/>
          <a:stretch>
            <a:fillRect/>
          </a:stretch>
        </p:blipFill>
        <p:spPr>
          <a:xfrm>
            <a:off x="3886200" y="457200"/>
            <a:ext cx="3454400" cy="2590800"/>
          </a:xfrm>
          <a:prstGeom prst="rect">
            <a:avLst/>
          </a:prstGeom>
        </p:spPr>
      </p:pic>
      <p:pic>
        <p:nvPicPr>
          <p:cNvPr id="7" name="Picture 6" descr="IMG_0185.jpg"/>
          <p:cNvPicPr>
            <a:picLocks noChangeAspect="1"/>
          </p:cNvPicPr>
          <p:nvPr/>
        </p:nvPicPr>
        <p:blipFill>
          <a:blip r:embed="rId4" cstate="print"/>
          <a:stretch>
            <a:fillRect/>
          </a:stretch>
        </p:blipFill>
        <p:spPr>
          <a:xfrm>
            <a:off x="381000" y="3657600"/>
            <a:ext cx="3048000" cy="2286000"/>
          </a:xfrm>
          <a:prstGeom prst="rect">
            <a:avLst/>
          </a:prstGeom>
        </p:spPr>
      </p:pic>
      <p:pic>
        <p:nvPicPr>
          <p:cNvPr id="9" name="Picture 8" descr="IMG_0194.jpg"/>
          <p:cNvPicPr>
            <a:picLocks noChangeAspect="1"/>
          </p:cNvPicPr>
          <p:nvPr/>
        </p:nvPicPr>
        <p:blipFill>
          <a:blip r:embed="rId5" cstate="print"/>
          <a:stretch>
            <a:fillRect/>
          </a:stretch>
        </p:blipFill>
        <p:spPr>
          <a:xfrm>
            <a:off x="4038600" y="3581400"/>
            <a:ext cx="3505200" cy="2628900"/>
          </a:xfrm>
          <a:prstGeom prst="rect">
            <a:avLst/>
          </a:prstGeom>
        </p:spPr>
      </p:pic>
      <p:pic>
        <p:nvPicPr>
          <p:cNvPr id="10" name="Picture 9" descr="IMG_0179.jpg"/>
          <p:cNvPicPr>
            <a:picLocks noChangeAspect="1"/>
          </p:cNvPicPr>
          <p:nvPr/>
        </p:nvPicPr>
        <p:blipFill>
          <a:blip r:embed="rId6" cstate="print"/>
          <a:stretch>
            <a:fillRect/>
          </a:stretch>
        </p:blipFill>
        <p:spPr>
          <a:xfrm>
            <a:off x="228600" y="838200"/>
            <a:ext cx="3251200" cy="24384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16</a:t>
            </a:fld>
            <a:endParaRPr lang="en-US"/>
          </a:p>
        </p:txBody>
      </p:sp>
      <p:pic>
        <p:nvPicPr>
          <p:cNvPr id="5" name="Picture 4" descr="Distribution001.jpg"/>
          <p:cNvPicPr>
            <a:picLocks noChangeAspect="1"/>
          </p:cNvPicPr>
          <p:nvPr/>
        </p:nvPicPr>
        <p:blipFill>
          <a:blip r:embed="rId2" cstate="print"/>
          <a:stretch>
            <a:fillRect/>
          </a:stretch>
        </p:blipFill>
        <p:spPr>
          <a:xfrm>
            <a:off x="228600" y="685800"/>
            <a:ext cx="4418214" cy="2520950"/>
          </a:xfrm>
          <a:prstGeom prst="rect">
            <a:avLst/>
          </a:prstGeom>
        </p:spPr>
      </p:pic>
      <p:pic>
        <p:nvPicPr>
          <p:cNvPr id="6" name="Picture 5" descr="Book Drive.jpg"/>
          <p:cNvPicPr>
            <a:picLocks noChangeAspect="1"/>
          </p:cNvPicPr>
          <p:nvPr/>
        </p:nvPicPr>
        <p:blipFill>
          <a:blip r:embed="rId3" cstate="print"/>
          <a:stretch>
            <a:fillRect/>
          </a:stretch>
        </p:blipFill>
        <p:spPr>
          <a:xfrm>
            <a:off x="5562600" y="838200"/>
            <a:ext cx="2667000" cy="2667000"/>
          </a:xfrm>
          <a:prstGeom prst="rect">
            <a:avLst/>
          </a:prstGeom>
        </p:spPr>
      </p:pic>
      <p:pic>
        <p:nvPicPr>
          <p:cNvPr id="7" name="Picture 6" descr="westerville lions club.jpg"/>
          <p:cNvPicPr>
            <a:picLocks noChangeAspect="1"/>
          </p:cNvPicPr>
          <p:nvPr/>
        </p:nvPicPr>
        <p:blipFill>
          <a:blip r:embed="rId4" cstate="print"/>
          <a:stretch>
            <a:fillRect/>
          </a:stretch>
        </p:blipFill>
        <p:spPr>
          <a:xfrm>
            <a:off x="304800" y="3581400"/>
            <a:ext cx="3759200" cy="2819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200" dirty="0" smtClean="0"/>
              <a:t>When schools are in recess, many students may not have access to food.  The Holiday Project Food Drive provides extra food for the students and their families, to ensure that no one goes hungry.</a:t>
            </a:r>
          </a:p>
          <a:p>
            <a:pPr marL="0" indent="0">
              <a:buNone/>
            </a:pPr>
            <a:endParaRPr lang="en-US" sz="2200" dirty="0" smtClean="0"/>
          </a:p>
          <a:p>
            <a:pPr marL="0" indent="0">
              <a:buNone/>
            </a:pPr>
            <a:r>
              <a:rPr lang="en-US" sz="2200" dirty="0" smtClean="0"/>
              <a:t>The food drive is a community-wide project. Over 50 Westerville community businesses allow donation boxes to be placed on their premises. In addition, organizations, civic groups, city employees, and the school district have their own food drives, and donate what they collect to Westerville Caring &amp; Sharing. </a:t>
            </a:r>
          </a:p>
          <a:p>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18</a:t>
            </a:fld>
            <a:endParaRPr lang="en-US"/>
          </a:p>
        </p:txBody>
      </p:sp>
      <p:pic>
        <p:nvPicPr>
          <p:cNvPr id="5" name="Picture 4" descr="food1.jpg"/>
          <p:cNvPicPr>
            <a:picLocks noChangeAspect="1"/>
          </p:cNvPicPr>
          <p:nvPr/>
        </p:nvPicPr>
        <p:blipFill>
          <a:blip r:embed="rId3" cstate="print"/>
          <a:stretch>
            <a:fillRect/>
          </a:stretch>
        </p:blipFill>
        <p:spPr>
          <a:xfrm>
            <a:off x="609600" y="685800"/>
            <a:ext cx="1962150" cy="1962150"/>
          </a:xfrm>
          <a:prstGeom prst="rect">
            <a:avLst/>
          </a:prstGeom>
        </p:spPr>
      </p:pic>
      <p:pic>
        <p:nvPicPr>
          <p:cNvPr id="6" name="Picture 5" descr="food drive2.jpg"/>
          <p:cNvPicPr>
            <a:picLocks noChangeAspect="1"/>
          </p:cNvPicPr>
          <p:nvPr/>
        </p:nvPicPr>
        <p:blipFill>
          <a:blip r:embed="rId4" cstate="print"/>
          <a:stretch>
            <a:fillRect/>
          </a:stretch>
        </p:blipFill>
        <p:spPr>
          <a:xfrm>
            <a:off x="3429000" y="1066800"/>
            <a:ext cx="2836891" cy="2117972"/>
          </a:xfrm>
          <a:prstGeom prst="rect">
            <a:avLst/>
          </a:prstGeom>
        </p:spPr>
      </p:pic>
      <p:pic>
        <p:nvPicPr>
          <p:cNvPr id="7" name="Picture 6" descr="IMG_0175.jpg"/>
          <p:cNvPicPr>
            <a:picLocks noChangeAspect="1"/>
          </p:cNvPicPr>
          <p:nvPr/>
        </p:nvPicPr>
        <p:blipFill>
          <a:blip r:embed="rId5" cstate="print"/>
          <a:stretch>
            <a:fillRect/>
          </a:stretch>
        </p:blipFill>
        <p:spPr>
          <a:xfrm rot="5400000">
            <a:off x="6480175" y="1292225"/>
            <a:ext cx="2413000" cy="1809750"/>
          </a:xfrm>
          <a:prstGeom prst="rect">
            <a:avLst/>
          </a:prstGeom>
        </p:spPr>
      </p:pic>
      <p:pic>
        <p:nvPicPr>
          <p:cNvPr id="8" name="Picture 7" descr="IMG_0188.jpg"/>
          <p:cNvPicPr>
            <a:picLocks noChangeAspect="1"/>
          </p:cNvPicPr>
          <p:nvPr/>
        </p:nvPicPr>
        <p:blipFill>
          <a:blip r:embed="rId6" cstate="print"/>
          <a:stretch>
            <a:fillRect/>
          </a:stretch>
        </p:blipFill>
        <p:spPr>
          <a:xfrm>
            <a:off x="228600" y="3581400"/>
            <a:ext cx="3352800" cy="2514600"/>
          </a:xfrm>
          <a:prstGeom prst="rect">
            <a:avLst/>
          </a:prstGeom>
        </p:spPr>
      </p:pic>
      <p:pic>
        <p:nvPicPr>
          <p:cNvPr id="9" name="Picture 8" descr="CalFit 2.jpg"/>
          <p:cNvPicPr>
            <a:picLocks noChangeAspect="1"/>
          </p:cNvPicPr>
          <p:nvPr/>
        </p:nvPicPr>
        <p:blipFill>
          <a:blip r:embed="rId7" cstate="print"/>
          <a:stretch>
            <a:fillRect/>
          </a:stretch>
        </p:blipFill>
        <p:spPr>
          <a:xfrm>
            <a:off x="3810000" y="3962400"/>
            <a:ext cx="3352800" cy="25146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Community Involvement</a:t>
            </a:r>
            <a:endParaRPr lang="en-US" sz="2800" dirty="0"/>
          </a:p>
        </p:txBody>
      </p:sp>
      <p:sp>
        <p:nvSpPr>
          <p:cNvPr id="3" name="Content Placeholder 2"/>
          <p:cNvSpPr>
            <a:spLocks noGrp="1"/>
          </p:cNvSpPr>
          <p:nvPr>
            <p:ph idx="1"/>
          </p:nvPr>
        </p:nvSpPr>
        <p:spPr/>
        <p:txBody>
          <a:bodyPr>
            <a:normAutofit/>
          </a:bodyPr>
          <a:lstStyle/>
          <a:p>
            <a:pPr marL="0" indent="0">
              <a:buNone/>
            </a:pPr>
            <a:r>
              <a:rPr lang="en-US" sz="2200" dirty="0" smtClean="0"/>
              <a:t>Over the years we have raised awareness on the need for donations for both the Back-to-School Project and the Holiday Project. Without the support of the community, we could not give the students and their families the necessary school supplies or holiday gifts every year. The community’s involvement revolves around four key areas—</a:t>
            </a:r>
          </a:p>
          <a:p>
            <a:pPr lvl="0"/>
            <a:r>
              <a:rPr lang="en-US" sz="2200" dirty="0" smtClean="0"/>
              <a:t>sponsoring a child or a teenager at Christmas time</a:t>
            </a:r>
          </a:p>
          <a:p>
            <a:pPr lvl="0"/>
            <a:r>
              <a:rPr lang="en-US" sz="2200" dirty="0" smtClean="0"/>
              <a:t>giving a financial donation,</a:t>
            </a:r>
          </a:p>
          <a:p>
            <a:pPr lvl="0"/>
            <a:r>
              <a:rPr lang="en-US" sz="2200" dirty="0" smtClean="0"/>
              <a:t>volunteering their time, and</a:t>
            </a:r>
          </a:p>
          <a:p>
            <a:pPr lvl="0"/>
            <a:r>
              <a:rPr lang="en-US" sz="2200" dirty="0" smtClean="0"/>
              <a:t>organizing a food drive.</a:t>
            </a:r>
          </a:p>
          <a:p>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2</a:t>
            </a:fld>
            <a:endParaRPr lang="en-US"/>
          </a:p>
        </p:txBody>
      </p:sp>
      <p:pic>
        <p:nvPicPr>
          <p:cNvPr id="1027" name="Picture 3" descr="C:\Users\Owner\Documents\Westerville Caring &amp; Sharing\W C&amp;S Information\Logos _letter head\WCS icon 2.jpg"/>
          <p:cNvPicPr>
            <a:picLocks noChangeAspect="1" noChangeArrowheads="1"/>
          </p:cNvPicPr>
          <p:nvPr/>
        </p:nvPicPr>
        <p:blipFill>
          <a:blip r:embed="rId3" cstate="print"/>
          <a:srcRect/>
          <a:stretch>
            <a:fillRect/>
          </a:stretch>
        </p:blipFill>
        <p:spPr bwMode="auto">
          <a:xfrm>
            <a:off x="4191000" y="1752600"/>
            <a:ext cx="3072853" cy="2182812"/>
          </a:xfrm>
          <a:prstGeom prst="rect">
            <a:avLst/>
          </a:prstGeom>
          <a:noFill/>
        </p:spPr>
      </p:pic>
      <p:pic>
        <p:nvPicPr>
          <p:cNvPr id="5" name="Picture 4" descr="community 2 blurred.jpg"/>
          <p:cNvPicPr>
            <a:picLocks noChangeAspect="1"/>
          </p:cNvPicPr>
          <p:nvPr/>
        </p:nvPicPr>
        <p:blipFill>
          <a:blip r:embed="rId4" cstate="print"/>
          <a:stretch>
            <a:fillRect/>
          </a:stretch>
        </p:blipFill>
        <p:spPr>
          <a:xfrm>
            <a:off x="762000" y="1905000"/>
            <a:ext cx="2667000" cy="2667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8674681-532D-49A4-BE8A-13935451865C}" type="slidenum">
              <a:rPr lang="en-US" smtClean="0"/>
              <a:pPr/>
              <a:t>20</a:t>
            </a:fld>
            <a:endParaRPr lang="en-US"/>
          </a:p>
        </p:txBody>
      </p:sp>
      <p:pic>
        <p:nvPicPr>
          <p:cNvPr id="4" name="Picture 3" descr="westerville lions club.jpg"/>
          <p:cNvPicPr>
            <a:picLocks noChangeAspect="1"/>
          </p:cNvPicPr>
          <p:nvPr/>
        </p:nvPicPr>
        <p:blipFill>
          <a:blip r:embed="rId2" cstate="print"/>
          <a:stretch>
            <a:fillRect/>
          </a:stretch>
        </p:blipFill>
        <p:spPr>
          <a:xfrm>
            <a:off x="2743200" y="381000"/>
            <a:ext cx="3149600" cy="2362200"/>
          </a:xfrm>
          <a:prstGeom prst="rect">
            <a:avLst/>
          </a:prstGeom>
        </p:spPr>
      </p:pic>
      <p:pic>
        <p:nvPicPr>
          <p:cNvPr id="5" name="Picture 4" descr="westerville library.jpg"/>
          <p:cNvPicPr>
            <a:picLocks noChangeAspect="1"/>
          </p:cNvPicPr>
          <p:nvPr/>
        </p:nvPicPr>
        <p:blipFill>
          <a:blip r:embed="rId3" cstate="print"/>
          <a:stretch>
            <a:fillRect/>
          </a:stretch>
        </p:blipFill>
        <p:spPr>
          <a:xfrm>
            <a:off x="6248400" y="609600"/>
            <a:ext cx="2133600" cy="2133600"/>
          </a:xfrm>
          <a:prstGeom prst="rect">
            <a:avLst/>
          </a:prstGeom>
        </p:spPr>
      </p:pic>
      <p:pic>
        <p:nvPicPr>
          <p:cNvPr id="6" name="Picture 5" descr="IMG_0585.jpg"/>
          <p:cNvPicPr>
            <a:picLocks noChangeAspect="1"/>
          </p:cNvPicPr>
          <p:nvPr/>
        </p:nvPicPr>
        <p:blipFill>
          <a:blip r:embed="rId4" cstate="print"/>
          <a:stretch>
            <a:fillRect/>
          </a:stretch>
        </p:blipFill>
        <p:spPr>
          <a:xfrm>
            <a:off x="304800" y="3200400"/>
            <a:ext cx="2743200" cy="2057400"/>
          </a:xfrm>
          <a:prstGeom prst="rect">
            <a:avLst/>
          </a:prstGeom>
        </p:spPr>
      </p:pic>
      <p:pic>
        <p:nvPicPr>
          <p:cNvPr id="7" name="Picture 6" descr="IMG_0575.jpg"/>
          <p:cNvPicPr>
            <a:picLocks noChangeAspect="1"/>
          </p:cNvPicPr>
          <p:nvPr/>
        </p:nvPicPr>
        <p:blipFill>
          <a:blip r:embed="rId5" cstate="print"/>
          <a:stretch>
            <a:fillRect/>
          </a:stretch>
        </p:blipFill>
        <p:spPr>
          <a:xfrm>
            <a:off x="3429000" y="3276600"/>
            <a:ext cx="2641600" cy="1981200"/>
          </a:xfrm>
          <a:prstGeom prst="rect">
            <a:avLst/>
          </a:prstGeom>
        </p:spPr>
      </p:pic>
      <p:pic>
        <p:nvPicPr>
          <p:cNvPr id="9" name="Picture 8" descr="Westerville Fire Dept.jpg"/>
          <p:cNvPicPr>
            <a:picLocks noChangeAspect="1"/>
          </p:cNvPicPr>
          <p:nvPr/>
        </p:nvPicPr>
        <p:blipFill>
          <a:blip r:embed="rId6" cstate="print"/>
          <a:stretch>
            <a:fillRect/>
          </a:stretch>
        </p:blipFill>
        <p:spPr>
          <a:xfrm>
            <a:off x="381000" y="279400"/>
            <a:ext cx="1828800" cy="24384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8674681-532D-49A4-BE8A-13935451865C}" type="slidenum">
              <a:rPr lang="en-US" smtClean="0"/>
              <a:pPr/>
              <a:t>21</a:t>
            </a:fld>
            <a:endParaRPr lang="en-US"/>
          </a:p>
        </p:txBody>
      </p:sp>
      <p:pic>
        <p:nvPicPr>
          <p:cNvPr id="3" name="Picture 2" descr="CalFit1.jpg"/>
          <p:cNvPicPr>
            <a:picLocks noChangeAspect="1"/>
          </p:cNvPicPr>
          <p:nvPr/>
        </p:nvPicPr>
        <p:blipFill>
          <a:blip r:embed="rId2" cstate="print"/>
          <a:stretch>
            <a:fillRect/>
          </a:stretch>
        </p:blipFill>
        <p:spPr>
          <a:xfrm>
            <a:off x="457200" y="685800"/>
            <a:ext cx="4191000" cy="3143250"/>
          </a:xfrm>
          <a:prstGeom prst="rect">
            <a:avLst/>
          </a:prstGeom>
        </p:spPr>
      </p:pic>
      <p:pic>
        <p:nvPicPr>
          <p:cNvPr id="4" name="Picture 3" descr="CalFit3.jpg"/>
          <p:cNvPicPr>
            <a:picLocks noChangeAspect="1"/>
          </p:cNvPicPr>
          <p:nvPr/>
        </p:nvPicPr>
        <p:blipFill>
          <a:blip r:embed="rId3" cstate="print"/>
          <a:stretch>
            <a:fillRect/>
          </a:stretch>
        </p:blipFill>
        <p:spPr>
          <a:xfrm>
            <a:off x="5410200" y="685800"/>
            <a:ext cx="2286000" cy="304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8674681-532D-49A4-BE8A-13935451865C}" type="slidenum">
              <a:rPr lang="en-US" smtClean="0"/>
              <a:pPr/>
              <a:t>22</a:t>
            </a:fld>
            <a:endParaRPr lang="en-US"/>
          </a:p>
        </p:txBody>
      </p:sp>
      <p:pic>
        <p:nvPicPr>
          <p:cNvPr id="3" name="Picture 2" descr="Loading cars.jpg"/>
          <p:cNvPicPr>
            <a:picLocks noChangeAspect="1"/>
          </p:cNvPicPr>
          <p:nvPr/>
        </p:nvPicPr>
        <p:blipFill>
          <a:blip r:embed="rId2" cstate="print"/>
          <a:stretch>
            <a:fillRect/>
          </a:stretch>
        </p:blipFill>
        <p:spPr>
          <a:xfrm>
            <a:off x="609600" y="914400"/>
            <a:ext cx="3319637" cy="2280285"/>
          </a:xfrm>
          <a:prstGeom prst="rect">
            <a:avLst/>
          </a:prstGeom>
        </p:spPr>
      </p:pic>
      <p:pic>
        <p:nvPicPr>
          <p:cNvPr id="4" name="Picture 3" descr="IMG_0185.jpg"/>
          <p:cNvPicPr>
            <a:picLocks noChangeAspect="1"/>
          </p:cNvPicPr>
          <p:nvPr/>
        </p:nvPicPr>
        <p:blipFill>
          <a:blip r:embed="rId3" cstate="print"/>
          <a:stretch>
            <a:fillRect/>
          </a:stretch>
        </p:blipFill>
        <p:spPr>
          <a:xfrm>
            <a:off x="4191000" y="990600"/>
            <a:ext cx="3048000" cy="2286000"/>
          </a:xfrm>
          <a:prstGeom prst="rect">
            <a:avLst/>
          </a:prstGeom>
        </p:spPr>
      </p:pic>
      <p:pic>
        <p:nvPicPr>
          <p:cNvPr id="6" name="Picture 5" descr="holiday001.jpg"/>
          <p:cNvPicPr>
            <a:picLocks noChangeAspect="1"/>
          </p:cNvPicPr>
          <p:nvPr/>
        </p:nvPicPr>
        <p:blipFill>
          <a:blip r:embed="rId4" cstate="print"/>
          <a:stretch>
            <a:fillRect/>
          </a:stretch>
        </p:blipFill>
        <p:spPr>
          <a:xfrm>
            <a:off x="457200" y="3352800"/>
            <a:ext cx="3648077" cy="3070860"/>
          </a:xfrm>
          <a:prstGeom prst="rect">
            <a:avLst/>
          </a:prstGeom>
        </p:spPr>
      </p:pic>
      <p:pic>
        <p:nvPicPr>
          <p:cNvPr id="7" name="Picture 6" descr="Westerville fire dept 2.jpeg"/>
          <p:cNvPicPr>
            <a:picLocks noChangeAspect="1"/>
          </p:cNvPicPr>
          <p:nvPr/>
        </p:nvPicPr>
        <p:blipFill>
          <a:blip r:embed="rId5" cstate="print"/>
          <a:stretch>
            <a:fillRect/>
          </a:stretch>
        </p:blipFill>
        <p:spPr>
          <a:xfrm>
            <a:off x="4953000" y="3707606"/>
            <a:ext cx="3048000" cy="2035969"/>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23</a:t>
            </a:fld>
            <a:endParaRPr lang="en-US"/>
          </a:p>
        </p:txBody>
      </p:sp>
      <p:pic>
        <p:nvPicPr>
          <p:cNvPr id="5" name="Picture 4" descr="DSC_0022.JPG"/>
          <p:cNvPicPr>
            <a:picLocks noChangeAspect="1"/>
          </p:cNvPicPr>
          <p:nvPr/>
        </p:nvPicPr>
        <p:blipFill>
          <a:blip r:embed="rId2" cstate="print"/>
          <a:stretch>
            <a:fillRect/>
          </a:stretch>
        </p:blipFill>
        <p:spPr>
          <a:xfrm>
            <a:off x="457200" y="685800"/>
            <a:ext cx="3086100" cy="2057400"/>
          </a:xfrm>
          <a:prstGeom prst="rect">
            <a:avLst/>
          </a:prstGeom>
        </p:spPr>
      </p:pic>
      <p:pic>
        <p:nvPicPr>
          <p:cNvPr id="6" name="Picture 5" descr="North Caring &amp; Sharing.JPG"/>
          <p:cNvPicPr>
            <a:picLocks noChangeAspect="1"/>
          </p:cNvPicPr>
          <p:nvPr/>
        </p:nvPicPr>
        <p:blipFill>
          <a:blip r:embed="rId3" cstate="print"/>
          <a:stretch>
            <a:fillRect/>
          </a:stretch>
        </p:blipFill>
        <p:spPr>
          <a:xfrm>
            <a:off x="4419600" y="1143000"/>
            <a:ext cx="3276600" cy="2184400"/>
          </a:xfrm>
          <a:prstGeom prst="rect">
            <a:avLst/>
          </a:prstGeom>
        </p:spPr>
      </p:pic>
      <p:pic>
        <p:nvPicPr>
          <p:cNvPr id="7" name="Picture 6" descr="South Caring &amp; Sharing 2.JPG"/>
          <p:cNvPicPr>
            <a:picLocks noChangeAspect="1"/>
          </p:cNvPicPr>
          <p:nvPr/>
        </p:nvPicPr>
        <p:blipFill>
          <a:blip r:embed="rId4" cstate="print"/>
          <a:stretch>
            <a:fillRect/>
          </a:stretch>
        </p:blipFill>
        <p:spPr>
          <a:xfrm>
            <a:off x="685800" y="3429000"/>
            <a:ext cx="3200400" cy="2133600"/>
          </a:xfrm>
          <a:prstGeom prst="rect">
            <a:avLst/>
          </a:prstGeom>
        </p:spPr>
      </p:pic>
      <p:pic>
        <p:nvPicPr>
          <p:cNvPr id="8" name="Picture 7"/>
          <p:cNvPicPr/>
          <p:nvPr/>
        </p:nvPicPr>
        <p:blipFill>
          <a:blip r:embed="rId5" cstate="print"/>
          <a:srcRect/>
          <a:stretch>
            <a:fillRect/>
          </a:stretch>
        </p:blipFill>
        <p:spPr bwMode="auto">
          <a:xfrm>
            <a:off x="4419600" y="3657600"/>
            <a:ext cx="3629178" cy="26327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Community Recognition</a:t>
            </a:r>
            <a:br>
              <a:rPr lang="en-US" sz="2800" dirty="0" smtClean="0"/>
            </a:br>
            <a:endParaRPr lang="en-US" sz="2800" dirty="0"/>
          </a:p>
        </p:txBody>
      </p:sp>
      <p:sp>
        <p:nvSpPr>
          <p:cNvPr id="3" name="Content Placeholder 2"/>
          <p:cNvSpPr>
            <a:spLocks noGrp="1"/>
          </p:cNvSpPr>
          <p:nvPr>
            <p:ph idx="1"/>
          </p:nvPr>
        </p:nvSpPr>
        <p:spPr/>
        <p:txBody>
          <a:bodyPr/>
          <a:lstStyle/>
          <a:p>
            <a:pPr marL="0" indent="0">
              <a:buNone/>
            </a:pPr>
            <a:r>
              <a:rPr lang="en-US" dirty="0" smtClean="0"/>
              <a:t>In 2013, the Westerville City Council honored Westerville Caring &amp; Sharing for 25 years of community service.</a:t>
            </a: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24</a:t>
            </a:fld>
            <a:endParaRPr lang="en-US"/>
          </a:p>
        </p:txBody>
      </p:sp>
      <p:pic>
        <p:nvPicPr>
          <p:cNvPr id="5" name="Picture 4" descr="Westerville award.JPG"/>
          <p:cNvPicPr>
            <a:picLocks noChangeAspect="1"/>
          </p:cNvPicPr>
          <p:nvPr/>
        </p:nvPicPr>
        <p:blipFill>
          <a:blip r:embed="rId3" cstate="print"/>
          <a:stretch>
            <a:fillRect/>
          </a:stretch>
        </p:blipFill>
        <p:spPr>
          <a:xfrm>
            <a:off x="1371600" y="3352800"/>
            <a:ext cx="4233687" cy="281305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In 2005, the Rotary Club of Westerville gave us the  A. Monroe </a:t>
            </a:r>
            <a:r>
              <a:rPr lang="en-US" dirty="0" err="1" smtClean="0"/>
              <a:t>Courtright</a:t>
            </a:r>
            <a:r>
              <a:rPr lang="en-US" dirty="0" smtClean="0"/>
              <a:t> Community Service Award.</a:t>
            </a:r>
          </a:p>
          <a:p>
            <a:pPr marL="0" indent="0">
              <a:buNone/>
            </a:pP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In 2001, we received the Westerville Area Chamber of Commerce Service Award.</a:t>
            </a:r>
          </a:p>
          <a:p>
            <a:pPr marL="0" indent="0">
              <a:buNone/>
            </a:pP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26</a:t>
            </a:fld>
            <a:endParaRPr lang="en-US"/>
          </a:p>
        </p:txBody>
      </p:sp>
      <p:pic>
        <p:nvPicPr>
          <p:cNvPr id="5" name="Picture 4" descr="Community recognition003.jpg"/>
          <p:cNvPicPr>
            <a:picLocks noChangeAspect="1"/>
          </p:cNvPicPr>
          <p:nvPr/>
        </p:nvPicPr>
        <p:blipFill>
          <a:blip r:embed="rId3" cstate="print"/>
          <a:stretch>
            <a:fillRect/>
          </a:stretch>
        </p:blipFill>
        <p:spPr>
          <a:xfrm>
            <a:off x="1676400" y="2895600"/>
            <a:ext cx="4104880" cy="310261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In 2001, we received the </a:t>
            </a:r>
            <a:r>
              <a:rPr lang="en-US" u="sng" dirty="0" smtClean="0"/>
              <a:t>Columbus Dispatch</a:t>
            </a:r>
            <a:r>
              <a:rPr lang="en-US" dirty="0" smtClean="0"/>
              <a:t> Community Service Award.</a:t>
            </a:r>
          </a:p>
          <a:p>
            <a:pPr marL="0" indent="0">
              <a:buNone/>
            </a:pP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In 1991, Westerville City Council presented a resolution to Westerville Caring and Sharing for helping individuals and families at Christmas time.</a:t>
            </a:r>
          </a:p>
        </p:txBody>
      </p:sp>
      <p:sp>
        <p:nvSpPr>
          <p:cNvPr id="4" name="Slide Number Placeholder 3"/>
          <p:cNvSpPr>
            <a:spLocks noGrp="1"/>
          </p:cNvSpPr>
          <p:nvPr>
            <p:ph type="sldNum" sz="quarter" idx="12"/>
          </p:nvPr>
        </p:nvSpPr>
        <p:spPr/>
        <p:txBody>
          <a:bodyPr/>
          <a:lstStyle/>
          <a:p>
            <a:fld id="{08674681-532D-49A4-BE8A-13935451865C}" type="slidenum">
              <a:rPr lang="en-US" smtClean="0"/>
              <a:pPr/>
              <a:t>28</a:t>
            </a:fld>
            <a:endParaRPr lang="en-US"/>
          </a:p>
        </p:txBody>
      </p:sp>
      <p:pic>
        <p:nvPicPr>
          <p:cNvPr id="5" name="Picture 4" descr="Recognition001.jpg"/>
          <p:cNvPicPr>
            <a:picLocks noChangeAspect="1"/>
          </p:cNvPicPr>
          <p:nvPr/>
        </p:nvPicPr>
        <p:blipFill>
          <a:blip r:embed="rId3" cstate="print"/>
          <a:stretch>
            <a:fillRect/>
          </a:stretch>
        </p:blipFill>
        <p:spPr>
          <a:xfrm>
            <a:off x="4876800" y="3429000"/>
            <a:ext cx="1741170" cy="2765153"/>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Volunteers</a:t>
            </a:r>
            <a:endParaRPr lang="en-US" dirty="0"/>
          </a:p>
        </p:txBody>
      </p:sp>
      <p:sp>
        <p:nvSpPr>
          <p:cNvPr id="3" name="Content Placeholder 2"/>
          <p:cNvSpPr>
            <a:spLocks noGrp="1"/>
          </p:cNvSpPr>
          <p:nvPr>
            <p:ph idx="1"/>
          </p:nvPr>
        </p:nvSpPr>
        <p:spPr/>
        <p:txBody>
          <a:bodyPr/>
          <a:lstStyle/>
          <a:p>
            <a:pPr marL="0" indent="0">
              <a:buNone/>
            </a:pPr>
            <a:r>
              <a:rPr lang="en-US" dirty="0" smtClean="0"/>
              <a:t>Over our 30 years of service, we had many volunteers who have served the Westerville community. Without their dedication for service, Westerville Caring and Sharing would not have lasted for 30 years.</a:t>
            </a: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Westerville Caring and Sharing started as a holiday program for families who were having economic difficulties due to low-paying jobs, illness, job loss, or disaster.  Our purpose is to help people get back on their feet, especially around back-to-school and holiday time.</a:t>
            </a:r>
          </a:p>
          <a:p>
            <a:r>
              <a:rPr lang="en-US" dirty="0"/>
              <a:t>We have been helping the Westerville community for 30 years and will continue our commitment to the community for many more years. Westerville Caring and Sharing is one of a few 501(c)3 charities in the Westerville community that is all-volunteered based. Although many people volunteer for the two annual programs—Back-to-School and the Holiday Project, WC&amp;S has a core of ten to twelve individuals who plan and organize these endeavors. </a:t>
            </a:r>
          </a:p>
          <a:p>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30</a:t>
            </a:fld>
            <a:endParaRPr lang="en-US"/>
          </a:p>
        </p:txBody>
      </p:sp>
      <p:sp>
        <p:nvSpPr>
          <p:cNvPr id="3" name="TextBox 2"/>
          <p:cNvSpPr txBox="1"/>
          <p:nvPr/>
        </p:nvSpPr>
        <p:spPr>
          <a:xfrm>
            <a:off x="1905000" y="762000"/>
            <a:ext cx="3962400" cy="369332"/>
          </a:xfrm>
          <a:prstGeom prst="rect">
            <a:avLst/>
          </a:prstGeom>
          <a:noFill/>
        </p:spPr>
        <p:txBody>
          <a:bodyPr wrap="square" rtlCol="0">
            <a:spAutoFit/>
          </a:bodyPr>
          <a:lstStyle/>
          <a:p>
            <a:r>
              <a:rPr lang="en-US" dirty="0" smtClean="0"/>
              <a:t>Barbara and Don </a:t>
            </a:r>
            <a:endParaRPr lang="en-US" dirty="0"/>
          </a:p>
        </p:txBody>
      </p:sp>
      <p:pic>
        <p:nvPicPr>
          <p:cNvPr id="6" name="Picture 5" descr="Don McCoy.jpg"/>
          <p:cNvPicPr>
            <a:picLocks noChangeAspect="1"/>
          </p:cNvPicPr>
          <p:nvPr/>
        </p:nvPicPr>
        <p:blipFill>
          <a:blip r:embed="rId2" cstate="print"/>
          <a:stretch>
            <a:fillRect/>
          </a:stretch>
        </p:blipFill>
        <p:spPr>
          <a:xfrm>
            <a:off x="4267200" y="1752600"/>
            <a:ext cx="2474448" cy="3124200"/>
          </a:xfrm>
          <a:prstGeom prst="rect">
            <a:avLst/>
          </a:prstGeom>
        </p:spPr>
      </p:pic>
      <p:pic>
        <p:nvPicPr>
          <p:cNvPr id="7" name="Picture 6" descr="Barb McCoy003.jpg"/>
          <p:cNvPicPr>
            <a:picLocks noChangeAspect="1"/>
          </p:cNvPicPr>
          <p:nvPr/>
        </p:nvPicPr>
        <p:blipFill>
          <a:blip r:embed="rId3" cstate="print"/>
          <a:stretch>
            <a:fillRect/>
          </a:stretch>
        </p:blipFill>
        <p:spPr>
          <a:xfrm>
            <a:off x="1219200" y="1447800"/>
            <a:ext cx="2081784" cy="361492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31</a:t>
            </a:fld>
            <a:endParaRPr lang="en-US"/>
          </a:p>
        </p:txBody>
      </p:sp>
      <p:sp>
        <p:nvSpPr>
          <p:cNvPr id="3" name="TextBox 2"/>
          <p:cNvSpPr txBox="1"/>
          <p:nvPr/>
        </p:nvSpPr>
        <p:spPr>
          <a:xfrm>
            <a:off x="1905000" y="685800"/>
            <a:ext cx="3581400" cy="369332"/>
          </a:xfrm>
          <a:prstGeom prst="rect">
            <a:avLst/>
          </a:prstGeom>
          <a:noFill/>
        </p:spPr>
        <p:txBody>
          <a:bodyPr wrap="square" rtlCol="0">
            <a:spAutoFit/>
          </a:bodyPr>
          <a:lstStyle/>
          <a:p>
            <a:r>
              <a:rPr lang="en-US" dirty="0" smtClean="0"/>
              <a:t>Paula </a:t>
            </a:r>
            <a:endParaRPr lang="en-US" dirty="0"/>
          </a:p>
        </p:txBody>
      </p:sp>
      <p:pic>
        <p:nvPicPr>
          <p:cNvPr id="6" name="Picture 5" descr="Paula001.jpg"/>
          <p:cNvPicPr>
            <a:picLocks noChangeAspect="1"/>
          </p:cNvPicPr>
          <p:nvPr/>
        </p:nvPicPr>
        <p:blipFill>
          <a:blip r:embed="rId2" cstate="print"/>
          <a:stretch>
            <a:fillRect/>
          </a:stretch>
        </p:blipFill>
        <p:spPr>
          <a:xfrm>
            <a:off x="1811655" y="1673860"/>
            <a:ext cx="5520690" cy="351028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32</a:t>
            </a:fld>
            <a:endParaRPr lang="en-US"/>
          </a:p>
        </p:txBody>
      </p:sp>
      <p:sp>
        <p:nvSpPr>
          <p:cNvPr id="3" name="TextBox 2"/>
          <p:cNvSpPr txBox="1"/>
          <p:nvPr/>
        </p:nvSpPr>
        <p:spPr>
          <a:xfrm>
            <a:off x="1905000" y="914400"/>
            <a:ext cx="3581400" cy="369332"/>
          </a:xfrm>
          <a:prstGeom prst="rect">
            <a:avLst/>
          </a:prstGeom>
          <a:noFill/>
        </p:spPr>
        <p:txBody>
          <a:bodyPr wrap="square" rtlCol="0">
            <a:spAutoFit/>
          </a:bodyPr>
          <a:lstStyle/>
          <a:p>
            <a:r>
              <a:rPr lang="en-US" dirty="0" smtClean="0"/>
              <a:t>Connie and Rick </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33</a:t>
            </a:fld>
            <a:endParaRPr lang="en-US"/>
          </a:p>
        </p:txBody>
      </p:sp>
      <p:sp>
        <p:nvSpPr>
          <p:cNvPr id="3" name="TextBox 2"/>
          <p:cNvSpPr txBox="1"/>
          <p:nvPr/>
        </p:nvSpPr>
        <p:spPr>
          <a:xfrm>
            <a:off x="2286000" y="838200"/>
            <a:ext cx="2971800" cy="369332"/>
          </a:xfrm>
          <a:prstGeom prst="rect">
            <a:avLst/>
          </a:prstGeom>
          <a:noFill/>
        </p:spPr>
        <p:txBody>
          <a:bodyPr wrap="square" rtlCol="0">
            <a:spAutoFit/>
          </a:bodyPr>
          <a:lstStyle/>
          <a:p>
            <a:r>
              <a:rPr lang="en-US" dirty="0" smtClean="0"/>
              <a:t>Bobbie </a:t>
            </a:r>
          </a:p>
        </p:txBody>
      </p:sp>
      <p:pic>
        <p:nvPicPr>
          <p:cNvPr id="6" name="Picture 5" descr="Bobbie Nelson003.jpg"/>
          <p:cNvPicPr>
            <a:picLocks noChangeAspect="1"/>
          </p:cNvPicPr>
          <p:nvPr/>
        </p:nvPicPr>
        <p:blipFill>
          <a:blip r:embed="rId3" cstate="print"/>
          <a:stretch>
            <a:fillRect/>
          </a:stretch>
        </p:blipFill>
        <p:spPr>
          <a:xfrm>
            <a:off x="2724150" y="1600199"/>
            <a:ext cx="3306279" cy="414591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34</a:t>
            </a:fld>
            <a:endParaRPr lang="en-US"/>
          </a:p>
        </p:txBody>
      </p:sp>
      <p:sp>
        <p:nvSpPr>
          <p:cNvPr id="3" name="TextBox 2"/>
          <p:cNvSpPr txBox="1"/>
          <p:nvPr/>
        </p:nvSpPr>
        <p:spPr>
          <a:xfrm>
            <a:off x="2286000" y="838200"/>
            <a:ext cx="2971800" cy="369332"/>
          </a:xfrm>
          <a:prstGeom prst="rect">
            <a:avLst/>
          </a:prstGeom>
          <a:noFill/>
        </p:spPr>
        <p:txBody>
          <a:bodyPr wrap="square" rtlCol="0">
            <a:spAutoFit/>
          </a:bodyPr>
          <a:lstStyle/>
          <a:p>
            <a:r>
              <a:rPr lang="en-US" dirty="0" smtClean="0"/>
              <a:t>Michelle B</a:t>
            </a:r>
            <a:endParaRPr lang="en-US" dirty="0"/>
          </a:p>
        </p:txBody>
      </p:sp>
      <p:pic>
        <p:nvPicPr>
          <p:cNvPr id="5" name="Picture 4" descr="M Hartsough.jpg"/>
          <p:cNvPicPr>
            <a:picLocks noChangeAspect="1"/>
          </p:cNvPicPr>
          <p:nvPr/>
        </p:nvPicPr>
        <p:blipFill>
          <a:blip r:embed="rId2" cstate="print"/>
          <a:stretch>
            <a:fillRect/>
          </a:stretch>
        </p:blipFill>
        <p:spPr>
          <a:xfrm>
            <a:off x="1981200" y="1828800"/>
            <a:ext cx="3467100" cy="34671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35</a:t>
            </a:fld>
            <a:endParaRPr lang="en-US"/>
          </a:p>
        </p:txBody>
      </p:sp>
      <p:sp>
        <p:nvSpPr>
          <p:cNvPr id="3" name="TextBox 2"/>
          <p:cNvSpPr txBox="1"/>
          <p:nvPr/>
        </p:nvSpPr>
        <p:spPr>
          <a:xfrm>
            <a:off x="1905000" y="990600"/>
            <a:ext cx="2590800" cy="369332"/>
          </a:xfrm>
          <a:prstGeom prst="rect">
            <a:avLst/>
          </a:prstGeom>
          <a:noFill/>
        </p:spPr>
        <p:txBody>
          <a:bodyPr wrap="square" rtlCol="0">
            <a:spAutoFit/>
          </a:bodyPr>
          <a:lstStyle/>
          <a:p>
            <a:r>
              <a:rPr lang="en-US" dirty="0" smtClean="0"/>
              <a:t>Helen </a:t>
            </a:r>
            <a:endParaRPr lang="en-US" dirty="0"/>
          </a:p>
        </p:txBody>
      </p:sp>
      <p:pic>
        <p:nvPicPr>
          <p:cNvPr id="5" name="Picture 4" descr="Helen002.jpg"/>
          <p:cNvPicPr>
            <a:picLocks noChangeAspect="1"/>
          </p:cNvPicPr>
          <p:nvPr/>
        </p:nvPicPr>
        <p:blipFill>
          <a:blip r:embed="rId3" cstate="print"/>
          <a:stretch>
            <a:fillRect/>
          </a:stretch>
        </p:blipFill>
        <p:spPr>
          <a:xfrm>
            <a:off x="2971800" y="1524000"/>
            <a:ext cx="2238375" cy="425828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36</a:t>
            </a:fld>
            <a:endParaRPr lang="en-US"/>
          </a:p>
        </p:txBody>
      </p:sp>
      <p:sp>
        <p:nvSpPr>
          <p:cNvPr id="3" name="TextBox 2"/>
          <p:cNvSpPr txBox="1"/>
          <p:nvPr/>
        </p:nvSpPr>
        <p:spPr>
          <a:xfrm>
            <a:off x="1905000" y="914400"/>
            <a:ext cx="2895600" cy="369332"/>
          </a:xfrm>
          <a:prstGeom prst="rect">
            <a:avLst/>
          </a:prstGeom>
          <a:noFill/>
        </p:spPr>
        <p:txBody>
          <a:bodyPr wrap="square" rtlCol="0">
            <a:spAutoFit/>
          </a:bodyPr>
          <a:lstStyle/>
          <a:p>
            <a:r>
              <a:rPr lang="en-US" dirty="0" smtClean="0"/>
              <a:t>Michelle W</a:t>
            </a:r>
            <a:endParaRPr lang="en-US" dirty="0"/>
          </a:p>
        </p:txBody>
      </p:sp>
      <p:pic>
        <p:nvPicPr>
          <p:cNvPr id="5" name="Picture 4" descr="M Watts.jpg"/>
          <p:cNvPicPr>
            <a:picLocks noChangeAspect="1"/>
          </p:cNvPicPr>
          <p:nvPr/>
        </p:nvPicPr>
        <p:blipFill>
          <a:blip r:embed="rId2" cstate="print"/>
          <a:stretch>
            <a:fillRect/>
          </a:stretch>
        </p:blipFill>
        <p:spPr>
          <a:xfrm>
            <a:off x="2514600" y="2438400"/>
            <a:ext cx="3086100" cy="30861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37</a:t>
            </a:fld>
            <a:endParaRPr lang="en-US"/>
          </a:p>
        </p:txBody>
      </p:sp>
      <p:sp>
        <p:nvSpPr>
          <p:cNvPr id="3" name="TextBox 2"/>
          <p:cNvSpPr txBox="1"/>
          <p:nvPr/>
        </p:nvSpPr>
        <p:spPr>
          <a:xfrm>
            <a:off x="1905000" y="914400"/>
            <a:ext cx="3886200" cy="369332"/>
          </a:xfrm>
          <a:prstGeom prst="rect">
            <a:avLst/>
          </a:prstGeom>
          <a:noFill/>
        </p:spPr>
        <p:txBody>
          <a:bodyPr wrap="square" rtlCol="0">
            <a:spAutoFit/>
          </a:bodyPr>
          <a:lstStyle/>
          <a:p>
            <a:r>
              <a:rPr lang="en-US" dirty="0" smtClean="0"/>
              <a:t>Charlene </a:t>
            </a:r>
            <a:endParaRPr lang="en-US" dirty="0"/>
          </a:p>
        </p:txBody>
      </p:sp>
      <p:pic>
        <p:nvPicPr>
          <p:cNvPr id="5" name="Picture 4" descr="Charlene.jpg"/>
          <p:cNvPicPr>
            <a:picLocks noChangeAspect="1"/>
          </p:cNvPicPr>
          <p:nvPr/>
        </p:nvPicPr>
        <p:blipFill>
          <a:blip r:embed="rId2" cstate="print"/>
          <a:srcRect r="33333"/>
          <a:stretch>
            <a:fillRect/>
          </a:stretch>
        </p:blipFill>
        <p:spPr>
          <a:xfrm>
            <a:off x="2667000" y="2476500"/>
            <a:ext cx="1905000" cy="28575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38</a:t>
            </a:fld>
            <a:endParaRPr lang="en-US"/>
          </a:p>
        </p:txBody>
      </p:sp>
      <p:sp>
        <p:nvSpPr>
          <p:cNvPr id="3" name="TextBox 2"/>
          <p:cNvSpPr txBox="1"/>
          <p:nvPr/>
        </p:nvSpPr>
        <p:spPr>
          <a:xfrm>
            <a:off x="1905000" y="762000"/>
            <a:ext cx="3505200" cy="369332"/>
          </a:xfrm>
          <a:prstGeom prst="rect">
            <a:avLst/>
          </a:prstGeom>
          <a:noFill/>
        </p:spPr>
        <p:txBody>
          <a:bodyPr wrap="square" rtlCol="0">
            <a:spAutoFit/>
          </a:bodyPr>
          <a:lstStyle/>
          <a:p>
            <a:r>
              <a:rPr lang="en-US" dirty="0" smtClean="0"/>
              <a:t>Michelle W</a:t>
            </a:r>
            <a:endParaRPr lang="en-US" dirty="0"/>
          </a:p>
        </p:txBody>
      </p:sp>
      <p:pic>
        <p:nvPicPr>
          <p:cNvPr id="5" name="Picture 4" descr="Michelle Wood.JPG"/>
          <p:cNvPicPr>
            <a:picLocks noChangeAspect="1"/>
          </p:cNvPicPr>
          <p:nvPr/>
        </p:nvPicPr>
        <p:blipFill>
          <a:blip r:embed="rId2" cstate="print"/>
          <a:stretch>
            <a:fillRect/>
          </a:stretch>
        </p:blipFill>
        <p:spPr>
          <a:xfrm rot="5400000">
            <a:off x="1797050" y="2393950"/>
            <a:ext cx="3302000" cy="24765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39</a:t>
            </a:fld>
            <a:endParaRPr lang="en-US"/>
          </a:p>
        </p:txBody>
      </p:sp>
      <p:sp>
        <p:nvSpPr>
          <p:cNvPr id="3" name="TextBox 2"/>
          <p:cNvSpPr txBox="1"/>
          <p:nvPr/>
        </p:nvSpPr>
        <p:spPr>
          <a:xfrm>
            <a:off x="1828800" y="838200"/>
            <a:ext cx="3276600" cy="646331"/>
          </a:xfrm>
          <a:prstGeom prst="rect">
            <a:avLst/>
          </a:prstGeom>
          <a:noFill/>
        </p:spPr>
        <p:txBody>
          <a:bodyPr wrap="square" rtlCol="0">
            <a:spAutoFit/>
          </a:bodyPr>
          <a:lstStyle/>
          <a:p>
            <a:r>
              <a:rPr lang="en-US" dirty="0" smtClean="0"/>
              <a:t>Gary </a:t>
            </a:r>
          </a:p>
          <a:p>
            <a:endParaRPr lang="en-US" dirty="0"/>
          </a:p>
        </p:txBody>
      </p:sp>
      <p:pic>
        <p:nvPicPr>
          <p:cNvPr id="5" name="Picture 4" descr="Gary001.jpg"/>
          <p:cNvPicPr>
            <a:picLocks noChangeAspect="1"/>
          </p:cNvPicPr>
          <p:nvPr/>
        </p:nvPicPr>
        <p:blipFill>
          <a:blip r:embed="rId2" cstate="print"/>
          <a:stretch>
            <a:fillRect/>
          </a:stretch>
        </p:blipFill>
        <p:spPr>
          <a:xfrm>
            <a:off x="2133600" y="1981200"/>
            <a:ext cx="1762506" cy="2841498"/>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82880" indent="0">
              <a:buNone/>
            </a:pPr>
            <a:r>
              <a:rPr lang="en-US" dirty="0"/>
              <a:t>Our mission is to encourage individuals, businesses, civic, church, and school groups in the Westerville area to care for the less fortunate and to share their resources of time, funds, and energy.  </a:t>
            </a:r>
          </a:p>
          <a:p>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40</a:t>
            </a:fld>
            <a:endParaRPr lang="en-US"/>
          </a:p>
        </p:txBody>
      </p:sp>
      <p:sp>
        <p:nvSpPr>
          <p:cNvPr id="3" name="TextBox 2"/>
          <p:cNvSpPr txBox="1"/>
          <p:nvPr/>
        </p:nvSpPr>
        <p:spPr>
          <a:xfrm>
            <a:off x="1905000" y="685800"/>
            <a:ext cx="3048000" cy="369332"/>
          </a:xfrm>
          <a:prstGeom prst="rect">
            <a:avLst/>
          </a:prstGeom>
          <a:noFill/>
        </p:spPr>
        <p:txBody>
          <a:bodyPr wrap="square" rtlCol="0">
            <a:spAutoFit/>
          </a:bodyPr>
          <a:lstStyle/>
          <a:p>
            <a:r>
              <a:rPr lang="en-US" dirty="0" smtClean="0"/>
              <a:t>Donna  </a:t>
            </a:r>
            <a:endParaRPr lang="en-US" dirty="0"/>
          </a:p>
        </p:txBody>
      </p:sp>
      <p:pic>
        <p:nvPicPr>
          <p:cNvPr id="5" name="Picture 4" descr="Donna001.jpg"/>
          <p:cNvPicPr>
            <a:picLocks noChangeAspect="1"/>
          </p:cNvPicPr>
          <p:nvPr/>
        </p:nvPicPr>
        <p:blipFill>
          <a:blip r:embed="rId2" cstate="print"/>
          <a:stretch>
            <a:fillRect/>
          </a:stretch>
        </p:blipFill>
        <p:spPr>
          <a:xfrm>
            <a:off x="3186684" y="1627632"/>
            <a:ext cx="2770632" cy="3602736"/>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smtClean="0"/>
              <a:t>Scott</a:t>
            </a:r>
            <a:endParaRPr lang="en-US" sz="1800"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41</a:t>
            </a:fld>
            <a:endParaRPr lang="en-US"/>
          </a:p>
        </p:txBody>
      </p:sp>
      <p:pic>
        <p:nvPicPr>
          <p:cNvPr id="5" name="Picture 4" descr="Scott.jpg"/>
          <p:cNvPicPr>
            <a:picLocks noChangeAspect="1"/>
          </p:cNvPicPr>
          <p:nvPr/>
        </p:nvPicPr>
        <p:blipFill>
          <a:blip r:embed="rId2" cstate="print"/>
          <a:stretch>
            <a:fillRect/>
          </a:stretch>
        </p:blipFill>
        <p:spPr>
          <a:xfrm>
            <a:off x="2514600" y="1676400"/>
            <a:ext cx="3486150" cy="46482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42</a:t>
            </a:fld>
            <a:endParaRPr lang="en-US"/>
          </a:p>
        </p:txBody>
      </p:sp>
      <p:sp>
        <p:nvSpPr>
          <p:cNvPr id="3" name="TextBox 2"/>
          <p:cNvSpPr txBox="1"/>
          <p:nvPr/>
        </p:nvSpPr>
        <p:spPr>
          <a:xfrm>
            <a:off x="2057400" y="762000"/>
            <a:ext cx="3048000" cy="369332"/>
          </a:xfrm>
          <a:prstGeom prst="rect">
            <a:avLst/>
          </a:prstGeom>
          <a:noFill/>
        </p:spPr>
        <p:txBody>
          <a:bodyPr wrap="square" rtlCol="0">
            <a:spAutoFit/>
          </a:bodyPr>
          <a:lstStyle/>
          <a:p>
            <a:r>
              <a:rPr lang="en-US" dirty="0" smtClean="0"/>
              <a:t>Anne </a:t>
            </a:r>
            <a:endParaRPr lang="en-US" dirty="0"/>
          </a:p>
        </p:txBody>
      </p:sp>
      <p:pic>
        <p:nvPicPr>
          <p:cNvPr id="6" name="Picture 5" descr="Anne Sillato.jpg"/>
          <p:cNvPicPr>
            <a:picLocks noChangeAspect="1"/>
          </p:cNvPicPr>
          <p:nvPr/>
        </p:nvPicPr>
        <p:blipFill>
          <a:blip r:embed="rId2" cstate="print"/>
          <a:stretch>
            <a:fillRect/>
          </a:stretch>
        </p:blipFill>
        <p:spPr>
          <a:xfrm>
            <a:off x="1922566" y="1371600"/>
            <a:ext cx="4239094" cy="54864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43</a:t>
            </a:fld>
            <a:endParaRPr lang="en-US"/>
          </a:p>
        </p:txBody>
      </p:sp>
      <p:sp>
        <p:nvSpPr>
          <p:cNvPr id="3" name="TextBox 2"/>
          <p:cNvSpPr txBox="1"/>
          <p:nvPr/>
        </p:nvSpPr>
        <p:spPr>
          <a:xfrm>
            <a:off x="2362200" y="762000"/>
            <a:ext cx="3124200" cy="369332"/>
          </a:xfrm>
          <a:prstGeom prst="rect">
            <a:avLst/>
          </a:prstGeom>
          <a:noFill/>
        </p:spPr>
        <p:txBody>
          <a:bodyPr wrap="square" rtlCol="0">
            <a:spAutoFit/>
          </a:bodyPr>
          <a:lstStyle/>
          <a:p>
            <a:r>
              <a:rPr lang="en-US" dirty="0" smtClean="0"/>
              <a:t>Marilyn</a:t>
            </a:r>
            <a:endParaRPr lang="en-US" dirty="0"/>
          </a:p>
        </p:txBody>
      </p:sp>
      <p:pic>
        <p:nvPicPr>
          <p:cNvPr id="5" name="Picture 4" descr="Marilyn.jpg"/>
          <p:cNvPicPr>
            <a:picLocks noChangeAspect="1"/>
          </p:cNvPicPr>
          <p:nvPr/>
        </p:nvPicPr>
        <p:blipFill>
          <a:blip r:embed="rId2" cstate="print"/>
          <a:stretch>
            <a:fillRect/>
          </a:stretch>
        </p:blipFill>
        <p:spPr>
          <a:xfrm>
            <a:off x="1371600" y="1447800"/>
            <a:ext cx="5791200" cy="43434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44</a:t>
            </a:fld>
            <a:endParaRPr lang="en-US"/>
          </a:p>
        </p:txBody>
      </p:sp>
      <p:sp>
        <p:nvSpPr>
          <p:cNvPr id="5" name="TextBox 4"/>
          <p:cNvSpPr txBox="1"/>
          <p:nvPr/>
        </p:nvSpPr>
        <p:spPr>
          <a:xfrm>
            <a:off x="1524000" y="838200"/>
            <a:ext cx="3657600" cy="369332"/>
          </a:xfrm>
          <a:prstGeom prst="rect">
            <a:avLst/>
          </a:prstGeom>
          <a:noFill/>
        </p:spPr>
        <p:txBody>
          <a:bodyPr wrap="square" rtlCol="0">
            <a:spAutoFit/>
          </a:bodyPr>
          <a:lstStyle/>
          <a:p>
            <a:r>
              <a:rPr lang="en-US" dirty="0" smtClean="0"/>
              <a:t>Patti and Jimmy </a:t>
            </a:r>
            <a:endParaRPr lang="en-US" dirty="0"/>
          </a:p>
        </p:txBody>
      </p:sp>
      <p:pic>
        <p:nvPicPr>
          <p:cNvPr id="7" name="Picture 6" descr="Patty001.jpg"/>
          <p:cNvPicPr>
            <a:picLocks noChangeAspect="1"/>
          </p:cNvPicPr>
          <p:nvPr/>
        </p:nvPicPr>
        <p:blipFill>
          <a:blip r:embed="rId3" cstate="print"/>
          <a:stretch>
            <a:fillRect/>
          </a:stretch>
        </p:blipFill>
        <p:spPr>
          <a:xfrm>
            <a:off x="914400" y="1600200"/>
            <a:ext cx="1945386" cy="3655314"/>
          </a:xfrm>
          <a:prstGeom prst="rect">
            <a:avLst/>
          </a:prstGeom>
        </p:spPr>
      </p:pic>
      <p:pic>
        <p:nvPicPr>
          <p:cNvPr id="8" name="Picture 7" descr="Jimmy002.jpg"/>
          <p:cNvPicPr>
            <a:picLocks noChangeAspect="1"/>
          </p:cNvPicPr>
          <p:nvPr/>
        </p:nvPicPr>
        <p:blipFill>
          <a:blip r:embed="rId4" cstate="print"/>
          <a:stretch>
            <a:fillRect/>
          </a:stretch>
        </p:blipFill>
        <p:spPr>
          <a:xfrm>
            <a:off x="3810000" y="1981200"/>
            <a:ext cx="3728632" cy="2852166"/>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2200" dirty="0" smtClean="0"/>
              <a:t>The volunteers of Westerville Caring and Sharing would like to thank the Westerville community for supporting us for 30 years. Without your involvement, we cannot do what we do. We look forward to your continuing work with us.</a:t>
            </a:r>
            <a:endParaRPr lang="en-US" sz="2200"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46</a:t>
            </a:fld>
            <a:endParaRPr lang="en-US"/>
          </a:p>
        </p:txBody>
      </p:sp>
      <p:pic>
        <p:nvPicPr>
          <p:cNvPr id="1026" name="Picture 2" descr="C:\Users\Owner\AppData\Local\Microsoft\Windows\INetCache\IE\R8GO50UD\Thank-you[1].jpg"/>
          <p:cNvPicPr>
            <a:picLocks noGrp="1" noChangeAspect="1" noChangeArrowheads="1"/>
          </p:cNvPicPr>
          <p:nvPr>
            <p:ph idx="1"/>
          </p:nvPr>
        </p:nvPicPr>
        <p:blipFill>
          <a:blip r:embed="rId3" cstate="print"/>
          <a:srcRect/>
          <a:stretch>
            <a:fillRect/>
          </a:stretch>
        </p:blipFill>
        <p:spPr bwMode="auto">
          <a:xfrm>
            <a:off x="1174526" y="1600200"/>
            <a:ext cx="6794947" cy="4525963"/>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Credits</a:t>
            </a:r>
            <a:endParaRPr lang="en-US" dirty="0"/>
          </a:p>
        </p:txBody>
      </p:sp>
      <p:sp>
        <p:nvSpPr>
          <p:cNvPr id="3" name="Content Placeholder 2"/>
          <p:cNvSpPr>
            <a:spLocks noGrp="1"/>
          </p:cNvSpPr>
          <p:nvPr>
            <p:ph idx="1"/>
          </p:nvPr>
        </p:nvSpPr>
        <p:spPr/>
        <p:txBody>
          <a:bodyPr>
            <a:normAutofit/>
          </a:bodyPr>
          <a:lstStyle/>
          <a:p>
            <a:pPr>
              <a:buNone/>
            </a:pPr>
            <a:endParaRPr lang="en-US" sz="1800" dirty="0" smtClean="0"/>
          </a:p>
          <a:p>
            <a:pPr>
              <a:buNone/>
            </a:pPr>
            <a:endParaRPr lang="en-US" sz="1800" dirty="0" smtClean="0"/>
          </a:p>
          <a:p>
            <a:pPr>
              <a:buNone/>
            </a:pPr>
            <a:endParaRPr lang="en-US" sz="1800" dirty="0" smtClean="0"/>
          </a:p>
          <a:p>
            <a:pPr>
              <a:buNone/>
            </a:pPr>
            <a:endParaRPr lang="en-US" sz="1800" dirty="0" smtClean="0"/>
          </a:p>
          <a:p>
            <a:endParaRPr lang="en-US" sz="1800"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47</a:t>
            </a:fld>
            <a:endParaRPr lang="en-US"/>
          </a:p>
        </p:txBody>
      </p:sp>
      <p:sp>
        <p:nvSpPr>
          <p:cNvPr id="5" name="TextBox 4"/>
          <p:cNvSpPr txBox="1"/>
          <p:nvPr/>
        </p:nvSpPr>
        <p:spPr>
          <a:xfrm>
            <a:off x="762000" y="1828800"/>
            <a:ext cx="6858000" cy="3416320"/>
          </a:xfrm>
          <a:prstGeom prst="rect">
            <a:avLst/>
          </a:prstGeom>
          <a:noFill/>
        </p:spPr>
        <p:txBody>
          <a:bodyPr wrap="square" rtlCol="0">
            <a:spAutoFit/>
          </a:bodyPr>
          <a:lstStyle/>
          <a:p>
            <a:r>
              <a:rPr lang="en-US" b="1" dirty="0" smtClean="0"/>
              <a:t>Photo Credit:</a:t>
            </a:r>
          </a:p>
          <a:p>
            <a:pPr>
              <a:buFont typeface="Arial" pitchFamily="34" charset="0"/>
              <a:buChar char="•"/>
            </a:pPr>
            <a:r>
              <a:rPr lang="en-US" dirty="0" smtClean="0"/>
              <a:t> Westerville Public Library</a:t>
            </a:r>
          </a:p>
          <a:p>
            <a:pPr>
              <a:buFont typeface="Arial" pitchFamily="34" charset="0"/>
              <a:buChar char="•"/>
            </a:pPr>
            <a:r>
              <a:rPr lang="en-US" dirty="0" smtClean="0"/>
              <a:t>Westerville Caring and Sharing</a:t>
            </a:r>
          </a:p>
          <a:p>
            <a:pPr>
              <a:buFont typeface="Arial" pitchFamily="34" charset="0"/>
              <a:buChar char="•"/>
            </a:pPr>
            <a:r>
              <a:rPr lang="en-US" dirty="0" smtClean="0"/>
              <a:t>This Week Westerville New and Public Opinion</a:t>
            </a:r>
          </a:p>
          <a:p>
            <a:pPr>
              <a:buFont typeface="Arial" pitchFamily="34" charset="0"/>
              <a:buChar char="•"/>
            </a:pPr>
            <a:r>
              <a:rPr lang="en-US" dirty="0" smtClean="0"/>
              <a:t>Westerville City Schools</a:t>
            </a:r>
          </a:p>
          <a:p>
            <a:pPr>
              <a:buFont typeface="Arial" pitchFamily="34" charset="0"/>
              <a:buChar char="•"/>
            </a:pPr>
            <a:r>
              <a:rPr lang="en-US" dirty="0" smtClean="0"/>
              <a:t>William </a:t>
            </a:r>
            <a:r>
              <a:rPr lang="en-US" dirty="0" err="1" smtClean="0"/>
              <a:t>Bretthauer</a:t>
            </a:r>
            <a:endParaRPr lang="en-US" dirty="0" smtClean="0"/>
          </a:p>
          <a:p>
            <a:pPr>
              <a:buFont typeface="Arial" pitchFamily="34" charset="0"/>
              <a:buChar char="•"/>
            </a:pPr>
            <a:r>
              <a:rPr lang="en-US" dirty="0" smtClean="0"/>
              <a:t>The City of Westerville Fire Department</a:t>
            </a:r>
          </a:p>
          <a:p>
            <a:pPr>
              <a:buFont typeface="Arial" pitchFamily="34" charset="0"/>
              <a:buChar char="•"/>
            </a:pPr>
            <a:endParaRPr lang="en-US" dirty="0" smtClean="0"/>
          </a:p>
          <a:p>
            <a:pPr>
              <a:buFont typeface="Arial" pitchFamily="34" charset="0"/>
              <a:buChar char="•"/>
            </a:pPr>
            <a:endParaRPr lang="en-US" dirty="0" smtClean="0"/>
          </a:p>
          <a:p>
            <a:pPr>
              <a:buFont typeface="Arial" pitchFamily="34" charset="0"/>
              <a:buChar char="•"/>
            </a:pPr>
            <a:endParaRPr lang="en-US" dirty="0" smtClean="0"/>
          </a:p>
          <a:p>
            <a:r>
              <a:rPr lang="en-US" dirty="0" smtClean="0"/>
              <a:t>Written by Michelle Watts</a:t>
            </a:r>
          </a:p>
          <a:p>
            <a:r>
              <a:rPr lang="en-US" dirty="0" smtClean="0"/>
              <a:t>Produced by Robert Butler</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3581400"/>
          </a:xfrm>
        </p:spPr>
        <p:txBody>
          <a:bodyPr>
            <a:prstTxWarp prst="textStop">
              <a:avLst/>
            </a:prstTxWarp>
          </a:bodyPr>
          <a:lstStyle/>
          <a:p>
            <a:pPr>
              <a:buNone/>
            </a:pPr>
            <a:r>
              <a:rPr lang="en-US" dirty="0" smtClean="0"/>
              <a:t>(Picture) </a:t>
            </a:r>
            <a:r>
              <a:rPr lang="en-US" sz="2000" dirty="0" smtClean="0">
                <a:solidFill>
                  <a:srgbClr val="FF0000"/>
                </a:solidFill>
              </a:rPr>
              <a:t>to </a:t>
            </a:r>
            <a:r>
              <a:rPr lang="en-US" sz="2000" dirty="0">
                <a:solidFill>
                  <a:srgbClr val="FF0000"/>
                </a:solidFill>
              </a:rPr>
              <a:t>encourage individuals, businesses, civic, church, and school groups in the Westerville area to care for the less fortunate and to share their resources of time, funds, and </a:t>
            </a:r>
            <a:r>
              <a:rPr lang="en-US" sz="2000" dirty="0" smtClean="0">
                <a:solidFill>
                  <a:srgbClr val="FF0000"/>
                </a:solidFill>
              </a:rPr>
              <a:t>energy</a:t>
            </a:r>
            <a:endParaRPr lang="en-US" dirty="0">
              <a:solidFill>
                <a:srgbClr val="FF0000"/>
              </a:solidFill>
            </a:endParaRPr>
          </a:p>
          <a:p>
            <a:pPr>
              <a:buNone/>
            </a:pPr>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indent="0">
              <a:buNone/>
            </a:pPr>
            <a:r>
              <a:rPr lang="en-US" dirty="0"/>
              <a:t>We serve Westerville school students who qualify for the subsidized lunch program. Many people in the Westerville and in the Columbus metropolitan areas have the perception that there are no </a:t>
            </a:r>
            <a:r>
              <a:rPr lang="en-US" dirty="0" smtClean="0"/>
              <a:t>low-income </a:t>
            </a:r>
            <a:r>
              <a:rPr lang="en-US" dirty="0"/>
              <a:t>people living in Westerville. Even though the median income is high, a large number of Westerville students are on the free and reduced-price lunch program.</a:t>
            </a:r>
          </a:p>
          <a:p>
            <a:endParaRPr lang="en-US" dirty="0"/>
          </a:p>
        </p:txBody>
      </p:sp>
      <p:sp>
        <p:nvSpPr>
          <p:cNvPr id="4" name="Slide Number Placeholder 3"/>
          <p:cNvSpPr>
            <a:spLocks noGrp="1"/>
          </p:cNvSpPr>
          <p:nvPr>
            <p:ph type="sldNum" sz="quarter" idx="12"/>
          </p:nvPr>
        </p:nvSpPr>
        <p:spPr/>
        <p:txBody>
          <a:bodyPr/>
          <a:lstStyle/>
          <a:p>
            <a:fld id="{08674681-532D-49A4-BE8A-13935451865C}"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7</a:t>
            </a:fld>
            <a:endParaRPr lang="en-US"/>
          </a:p>
        </p:txBody>
      </p:sp>
      <p:pic>
        <p:nvPicPr>
          <p:cNvPr id="2050" name="Picture 2" descr="C:\Users\Owner\Documents\Westerville Caring &amp; Sharing\W C&amp;S Information\photos\Westerville Schools.jpg"/>
          <p:cNvPicPr>
            <a:picLocks noChangeAspect="1" noChangeArrowheads="1"/>
          </p:cNvPicPr>
          <p:nvPr/>
        </p:nvPicPr>
        <p:blipFill>
          <a:blip r:embed="rId3" cstate="print"/>
          <a:srcRect/>
          <a:stretch>
            <a:fillRect/>
          </a:stretch>
        </p:blipFill>
        <p:spPr bwMode="auto">
          <a:xfrm>
            <a:off x="1143000" y="1143000"/>
            <a:ext cx="3691647" cy="2589663"/>
          </a:xfrm>
          <a:prstGeom prst="rect">
            <a:avLst/>
          </a:prstGeom>
          <a:noFill/>
        </p:spPr>
      </p:pic>
      <p:sp>
        <p:nvSpPr>
          <p:cNvPr id="2052" name="AutoShape 4" descr="Image result for westerville school childre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60325" indent="0">
              <a:buNone/>
            </a:pPr>
            <a:r>
              <a:rPr lang="en-US" dirty="0"/>
              <a:t>Over the years we have raised awareness on the need for </a:t>
            </a:r>
            <a:r>
              <a:rPr lang="en-US" dirty="0" smtClean="0"/>
              <a:t>donations.  Without these donations, </a:t>
            </a:r>
            <a:r>
              <a:rPr lang="en-US" dirty="0"/>
              <a:t>we could not give the students the necessary school supplies or holiday gifts every year.</a:t>
            </a:r>
          </a:p>
          <a:p>
            <a:r>
              <a:rPr lang="en-US" dirty="0"/>
              <a:t>Examples of various fundraising activities that occurred over the years:</a:t>
            </a:r>
          </a:p>
          <a:p>
            <a:pPr lvl="1"/>
            <a:r>
              <a:rPr lang="en-US" dirty="0"/>
              <a:t>WC&amp;S garage sale</a:t>
            </a:r>
          </a:p>
          <a:p>
            <a:pPr lvl="1"/>
            <a:r>
              <a:rPr lang="en-US" dirty="0"/>
              <a:t>Raffles from various organizations</a:t>
            </a:r>
          </a:p>
          <a:p>
            <a:pPr lvl="1"/>
            <a:r>
              <a:rPr lang="en-US" dirty="0"/>
              <a:t>Neighborhood toy sale</a:t>
            </a:r>
          </a:p>
          <a:p>
            <a:pPr lvl="1"/>
            <a:r>
              <a:rPr lang="en-US" dirty="0"/>
              <a:t>Westerville Chamber of Commerce’s Evening of Elegance</a:t>
            </a:r>
          </a:p>
          <a:p>
            <a:pPr lvl="1"/>
            <a:r>
              <a:rPr lang="en-US" dirty="0"/>
              <a:t>Westerville elementary students saving pennies</a:t>
            </a:r>
          </a:p>
          <a:p>
            <a:pPr lvl="1"/>
            <a:r>
              <a:rPr lang="en-US" dirty="0"/>
              <a:t>Westerville middle and high school students collecting money</a:t>
            </a:r>
          </a:p>
          <a:p>
            <a:pPr lvl="1"/>
            <a:r>
              <a:rPr lang="en-US" dirty="0"/>
              <a:t>Restaurants donating a percentage of sales on a given day</a:t>
            </a:r>
          </a:p>
        </p:txBody>
      </p:sp>
      <p:sp>
        <p:nvSpPr>
          <p:cNvPr id="4" name="Slide Number Placeholder 3"/>
          <p:cNvSpPr>
            <a:spLocks noGrp="1"/>
          </p:cNvSpPr>
          <p:nvPr>
            <p:ph type="sldNum" sz="quarter" idx="12"/>
          </p:nvPr>
        </p:nvSpPr>
        <p:spPr/>
        <p:txBody>
          <a:bodyPr/>
          <a:lstStyle/>
          <a:p>
            <a:fld id="{08674681-532D-49A4-BE8A-13935451865C}"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674681-532D-49A4-BE8A-13935451865C}" type="slidenum">
              <a:rPr lang="en-US" smtClean="0"/>
              <a:pPr/>
              <a:t>9</a:t>
            </a:fld>
            <a:endParaRPr lang="en-US"/>
          </a:p>
        </p:txBody>
      </p:sp>
      <p:pic>
        <p:nvPicPr>
          <p:cNvPr id="7" name="Picture 6" descr="fundraiser 2.jpg"/>
          <p:cNvPicPr>
            <a:picLocks noChangeAspect="1"/>
          </p:cNvPicPr>
          <p:nvPr/>
        </p:nvPicPr>
        <p:blipFill>
          <a:blip r:embed="rId3" cstate="print"/>
          <a:stretch>
            <a:fillRect/>
          </a:stretch>
        </p:blipFill>
        <p:spPr>
          <a:xfrm>
            <a:off x="457200" y="3352800"/>
            <a:ext cx="2466975" cy="1847850"/>
          </a:xfrm>
          <a:prstGeom prst="rect">
            <a:avLst/>
          </a:prstGeom>
        </p:spPr>
      </p:pic>
      <p:pic>
        <p:nvPicPr>
          <p:cNvPr id="9" name="Picture 8" descr="fundraiser 003.jpg"/>
          <p:cNvPicPr>
            <a:picLocks noChangeAspect="1"/>
          </p:cNvPicPr>
          <p:nvPr/>
        </p:nvPicPr>
        <p:blipFill>
          <a:blip r:embed="rId4" cstate="print"/>
          <a:stretch>
            <a:fillRect/>
          </a:stretch>
        </p:blipFill>
        <p:spPr>
          <a:xfrm>
            <a:off x="457200" y="914400"/>
            <a:ext cx="3422932" cy="1209675"/>
          </a:xfrm>
          <a:prstGeom prst="rect">
            <a:avLst/>
          </a:prstGeom>
        </p:spPr>
      </p:pic>
      <p:pic>
        <p:nvPicPr>
          <p:cNvPr id="12" name="Picture 11" descr="fundraising005.jpg"/>
          <p:cNvPicPr>
            <a:picLocks noChangeAspect="1"/>
          </p:cNvPicPr>
          <p:nvPr/>
        </p:nvPicPr>
        <p:blipFill>
          <a:blip r:embed="rId5" cstate="print"/>
          <a:stretch>
            <a:fillRect/>
          </a:stretch>
        </p:blipFill>
        <p:spPr>
          <a:xfrm>
            <a:off x="3429000" y="3962400"/>
            <a:ext cx="2055632" cy="2131060"/>
          </a:xfrm>
          <a:prstGeom prst="rect">
            <a:avLst/>
          </a:prstGeom>
        </p:spPr>
      </p:pic>
      <p:pic>
        <p:nvPicPr>
          <p:cNvPr id="14" name="Picture 13" descr="Fundraising001 cropped.jpg"/>
          <p:cNvPicPr>
            <a:picLocks noChangeAspect="1"/>
          </p:cNvPicPr>
          <p:nvPr/>
        </p:nvPicPr>
        <p:blipFill>
          <a:blip r:embed="rId6" cstate="print"/>
          <a:stretch>
            <a:fillRect/>
          </a:stretch>
        </p:blipFill>
        <p:spPr>
          <a:xfrm>
            <a:off x="685800" y="2438400"/>
            <a:ext cx="3183392" cy="838200"/>
          </a:xfrm>
          <a:prstGeom prst="rect">
            <a:avLst/>
          </a:prstGeom>
        </p:spPr>
      </p:pic>
      <p:pic>
        <p:nvPicPr>
          <p:cNvPr id="15" name="Picture 14" descr="logans fundraiser blurred.jpg"/>
          <p:cNvPicPr>
            <a:picLocks noChangeAspect="1"/>
          </p:cNvPicPr>
          <p:nvPr/>
        </p:nvPicPr>
        <p:blipFill>
          <a:blip r:embed="rId7" cstate="print"/>
          <a:stretch>
            <a:fillRect/>
          </a:stretch>
        </p:blipFill>
        <p:spPr>
          <a:xfrm>
            <a:off x="4419600" y="762000"/>
            <a:ext cx="2400300" cy="3200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4745</TotalTime>
  <Words>1329</Words>
  <Application>Microsoft Office PowerPoint</Application>
  <PresentationFormat>On-screen Show (4:3)</PresentationFormat>
  <Paragraphs>175</Paragraphs>
  <Slides>47</Slides>
  <Notes>29</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Introduction </vt:lpstr>
      <vt:lpstr>Slide 2</vt:lpstr>
      <vt:lpstr>Slide 3</vt:lpstr>
      <vt:lpstr>Slide 4</vt:lpstr>
      <vt:lpstr>Slide 5</vt:lpstr>
      <vt:lpstr>Slide 6</vt:lpstr>
      <vt:lpstr>Slide 7</vt:lpstr>
      <vt:lpstr>Slide 8</vt:lpstr>
      <vt:lpstr>Slide 9</vt:lpstr>
      <vt:lpstr>Slide 10</vt:lpstr>
      <vt:lpstr>Signature Programs </vt:lpstr>
      <vt:lpstr>Slide 12</vt:lpstr>
      <vt:lpstr>Slide 13</vt:lpstr>
      <vt:lpstr>Slide 14</vt:lpstr>
      <vt:lpstr>Slide 15</vt:lpstr>
      <vt:lpstr>Slide 16</vt:lpstr>
      <vt:lpstr>Slide 17</vt:lpstr>
      <vt:lpstr>Slide 18</vt:lpstr>
      <vt:lpstr>Community Involvement</vt:lpstr>
      <vt:lpstr>Slide 20</vt:lpstr>
      <vt:lpstr>Slide 21</vt:lpstr>
      <vt:lpstr>Slide 22</vt:lpstr>
      <vt:lpstr>Slide 23</vt:lpstr>
      <vt:lpstr>Community Recognition </vt:lpstr>
      <vt:lpstr>Slide 25</vt:lpstr>
      <vt:lpstr>Slide 26</vt:lpstr>
      <vt:lpstr>Slide 27</vt:lpstr>
      <vt:lpstr>Slide 28</vt:lpstr>
      <vt:lpstr>Our Volunteers</vt:lpstr>
      <vt:lpstr>Slide 30</vt:lpstr>
      <vt:lpstr>Slide 31</vt:lpstr>
      <vt:lpstr>Slide 32</vt:lpstr>
      <vt:lpstr>Slide 33</vt:lpstr>
      <vt:lpstr>Slide 34</vt:lpstr>
      <vt:lpstr>Slide 35</vt:lpstr>
      <vt:lpstr>Slide 36</vt:lpstr>
      <vt:lpstr>Slide 37</vt:lpstr>
      <vt:lpstr>Slide 38</vt:lpstr>
      <vt:lpstr>Slide 39</vt:lpstr>
      <vt:lpstr>Slide 40</vt:lpstr>
      <vt:lpstr>Scott</vt:lpstr>
      <vt:lpstr>Slide 42</vt:lpstr>
      <vt:lpstr>Slide 43</vt:lpstr>
      <vt:lpstr>Slide 44</vt:lpstr>
      <vt:lpstr>Slide 45</vt:lpstr>
      <vt:lpstr>Slide 46</vt:lpstr>
      <vt:lpstr>Credits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Windows User</cp:lastModifiedBy>
  <cp:revision>347</cp:revision>
  <dcterms:created xsi:type="dcterms:W3CDTF">2017-08-06T17:51:01Z</dcterms:created>
  <dcterms:modified xsi:type="dcterms:W3CDTF">2018-01-19T23:04:45Z</dcterms:modified>
</cp:coreProperties>
</file>